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72" r:id="rId3"/>
    <p:sldId id="262" r:id="rId4"/>
    <p:sldId id="263" r:id="rId5"/>
    <p:sldId id="260" r:id="rId6"/>
    <p:sldId id="259" r:id="rId7"/>
    <p:sldId id="267" r:id="rId8"/>
    <p:sldId id="264" r:id="rId9"/>
    <p:sldId id="266" r:id="rId10"/>
    <p:sldId id="271" r:id="rId11"/>
    <p:sldId id="268" r:id="rId12"/>
    <p:sldId id="269" r:id="rId13"/>
    <p:sldId id="274" r:id="rId14"/>
    <p:sldId id="270" r:id="rId15"/>
    <p:sldId id="256"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6"/>
    <p:restoredTop sz="79569"/>
  </p:normalViewPr>
  <p:slideViewPr>
    <p:cSldViewPr snapToGrid="0" snapToObjects="1">
      <p:cViewPr>
        <p:scale>
          <a:sx n="72" d="100"/>
          <a:sy n="72" d="100"/>
        </p:scale>
        <p:origin x="880"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EC23-5FCF-8F46-A1A8-3612A2073C6B}" type="datetimeFigureOut">
              <a:rPr lang="en-US" smtClean="0"/>
              <a:t>9/8/20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EFE1C-90C5-B94E-AFB1-B2947EFDEF27}" type="slidenum">
              <a:rPr lang="en-US" smtClean="0"/>
              <a:t>‹#›</a:t>
            </a:fld>
            <a:endParaRPr lang="en-US"/>
          </a:p>
        </p:txBody>
      </p:sp>
    </p:spTree>
    <p:extLst>
      <p:ext uri="{BB962C8B-B14F-4D97-AF65-F5344CB8AC3E}">
        <p14:creationId xmlns:p14="http://schemas.microsoft.com/office/powerpoint/2010/main" val="3772857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the topic of my presentation is using time-series predictions to see any possibilities for forecasting earthquakes in the state of California.</a:t>
            </a:r>
          </a:p>
        </p:txBody>
      </p:sp>
      <p:sp>
        <p:nvSpPr>
          <p:cNvPr id="4" name="Slide Number Placeholder 3"/>
          <p:cNvSpPr>
            <a:spLocks noGrp="1"/>
          </p:cNvSpPr>
          <p:nvPr>
            <p:ph type="sldNum" sz="quarter" idx="5"/>
          </p:nvPr>
        </p:nvSpPr>
        <p:spPr/>
        <p:txBody>
          <a:bodyPr/>
          <a:lstStyle/>
          <a:p>
            <a:fld id="{CCBEFE1C-90C5-B94E-AFB1-B2947EFDEF27}" type="slidenum">
              <a:rPr lang="en-US" smtClean="0"/>
              <a:t>1</a:t>
            </a:fld>
            <a:endParaRPr lang="en-US"/>
          </a:p>
        </p:txBody>
      </p:sp>
    </p:spTree>
    <p:extLst>
      <p:ext uri="{BB962C8B-B14F-4D97-AF65-F5344CB8AC3E}">
        <p14:creationId xmlns:p14="http://schemas.microsoft.com/office/powerpoint/2010/main" val="1647708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just showing an image sequency on how these cluster traveled. So, first they started sparse, and then traveled back and forth and finally remained stationary and densified.</a:t>
            </a:r>
          </a:p>
        </p:txBody>
      </p:sp>
      <p:sp>
        <p:nvSpPr>
          <p:cNvPr id="4" name="Slide Number Placeholder 3"/>
          <p:cNvSpPr>
            <a:spLocks noGrp="1"/>
          </p:cNvSpPr>
          <p:nvPr>
            <p:ph type="sldNum" sz="quarter" idx="5"/>
          </p:nvPr>
        </p:nvSpPr>
        <p:spPr/>
        <p:txBody>
          <a:bodyPr/>
          <a:lstStyle/>
          <a:p>
            <a:fld id="{CCBEFE1C-90C5-B94E-AFB1-B2947EFDEF27}" type="slidenum">
              <a:rPr lang="en-US" smtClean="0"/>
              <a:t>10</a:t>
            </a:fld>
            <a:endParaRPr lang="en-US"/>
          </a:p>
        </p:txBody>
      </p:sp>
    </p:spTree>
    <p:extLst>
      <p:ext uri="{BB962C8B-B14F-4D97-AF65-F5344CB8AC3E}">
        <p14:creationId xmlns:p14="http://schemas.microsoft.com/office/powerpoint/2010/main" val="976862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analyzing the correlation between the engineered features, we can actually see a decent correlation.</a:t>
            </a:r>
          </a:p>
          <a:p>
            <a:endParaRPr lang="en-US" dirty="0"/>
          </a:p>
          <a:p>
            <a:r>
              <a:rPr lang="en-US" dirty="0"/>
              <a:t>And, some interesting observations emerge. For example, all these engineered features have strong correlation with the target, which is time to failure.</a:t>
            </a:r>
          </a:p>
        </p:txBody>
      </p:sp>
      <p:sp>
        <p:nvSpPr>
          <p:cNvPr id="4" name="Slide Number Placeholder 3"/>
          <p:cNvSpPr>
            <a:spLocks noGrp="1"/>
          </p:cNvSpPr>
          <p:nvPr>
            <p:ph type="sldNum" sz="quarter" idx="5"/>
          </p:nvPr>
        </p:nvSpPr>
        <p:spPr/>
        <p:txBody>
          <a:bodyPr/>
          <a:lstStyle/>
          <a:p>
            <a:fld id="{CCBEFE1C-90C5-B94E-AFB1-B2947EFDEF27}" type="slidenum">
              <a:rPr lang="en-US" smtClean="0"/>
              <a:t>11</a:t>
            </a:fld>
            <a:endParaRPr lang="en-US"/>
          </a:p>
        </p:txBody>
      </p:sp>
    </p:spTree>
    <p:extLst>
      <p:ext uri="{BB962C8B-B14F-4D97-AF65-F5344CB8AC3E}">
        <p14:creationId xmlns:p14="http://schemas.microsoft.com/office/powerpoint/2010/main" val="3959059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followed the recent news, the news gave us live updates on the hurricane </a:t>
            </a:r>
            <a:r>
              <a:rPr lang="en-US" dirty="0" err="1"/>
              <a:t>laura</a:t>
            </a:r>
            <a:r>
              <a:rPr lang="en-US" dirty="0"/>
              <a:t> and how it develops and when it is expected to hit the ground.</a:t>
            </a:r>
          </a:p>
          <a:p>
            <a:endParaRPr lang="en-US" dirty="0"/>
          </a:p>
          <a:p>
            <a:r>
              <a:rPr lang="en-US" dirty="0"/>
              <a:t>This seems like a fancy precatory ML tool, which thanks to the satellite imagery makes it possible to do so. [click]</a:t>
            </a:r>
          </a:p>
          <a:p>
            <a:endParaRPr lang="en-US" dirty="0"/>
          </a:p>
          <a:p>
            <a:r>
              <a:rPr lang="en-US" dirty="0"/>
              <a:t>However, when it comes to Earthquakes, we do not have that capability. The main reason for that is we have very limited knowledge of earth structure subsurface and the fault structure that lead to the generated earthquakes. [click]</a:t>
            </a:r>
          </a:p>
        </p:txBody>
      </p:sp>
      <p:sp>
        <p:nvSpPr>
          <p:cNvPr id="4" name="Slide Number Placeholder 3"/>
          <p:cNvSpPr>
            <a:spLocks noGrp="1"/>
          </p:cNvSpPr>
          <p:nvPr>
            <p:ph type="sldNum" sz="quarter" idx="5"/>
          </p:nvPr>
        </p:nvSpPr>
        <p:spPr/>
        <p:txBody>
          <a:bodyPr/>
          <a:lstStyle/>
          <a:p>
            <a:fld id="{CCBEFE1C-90C5-B94E-AFB1-B2947EFDEF27}" type="slidenum">
              <a:rPr lang="en-US" smtClean="0"/>
              <a:t>2</a:t>
            </a:fld>
            <a:endParaRPr lang="en-US"/>
          </a:p>
        </p:txBody>
      </p:sp>
    </p:spTree>
    <p:extLst>
      <p:ext uri="{BB962C8B-B14F-4D97-AF65-F5344CB8AC3E}">
        <p14:creationId xmlns:p14="http://schemas.microsoft.com/office/powerpoint/2010/main" val="331030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unfortunately the best we can do is only a few seconds, and even that one is not </a:t>
            </a:r>
            <a:r>
              <a:rPr lang="en-US" dirty="0" err="1"/>
              <a:t>predictory</a:t>
            </a:r>
            <a:r>
              <a:rPr lang="en-US" dirty="0"/>
              <a:t> and is based on physics-based model of ground shakes.</a:t>
            </a:r>
          </a:p>
          <a:p>
            <a:endParaRPr lang="en-US" dirty="0"/>
          </a:p>
          <a:p>
            <a:r>
              <a:rPr lang="en-US" dirty="0"/>
              <a:t>So, imagine an earthquake happens in LA, and we know within some time the generated wave is </a:t>
            </a:r>
            <a:r>
              <a:rPr lang="en-US" dirty="0" err="1"/>
              <a:t>gonna</a:t>
            </a:r>
            <a:r>
              <a:rPr lang="en-US" dirty="0"/>
              <a:t> travel and reach to Santa  Barbara, so they send out alerts to the local's phones to get shelter.</a:t>
            </a:r>
          </a:p>
          <a:p>
            <a:endParaRPr lang="en-US" dirty="0"/>
          </a:p>
          <a:p>
            <a:r>
              <a:rPr lang="en-US" dirty="0"/>
              <a:t>And, because of this inability, we pay a high price of death costs, which is due to the lack of preparation.</a:t>
            </a:r>
          </a:p>
          <a:p>
            <a:endParaRPr lang="en-US" dirty="0"/>
          </a:p>
          <a:p>
            <a:r>
              <a:rPr lang="en-US" dirty="0"/>
              <a:t>For example, in this video, I’m showing the 2017 Mexico city earthquake which took nearly 200 lives. Let's watch the video. So, I don't think a few seconds is enough to run out of this horrible mess [click]</a:t>
            </a:r>
          </a:p>
          <a:p>
            <a:endParaRPr lang="en-US" dirty="0"/>
          </a:p>
          <a:p>
            <a:r>
              <a:rPr lang="en-US" dirty="0"/>
              <a:t>I tried to see whether I can use the earthquake data for hopes to forecast earthquakes.</a:t>
            </a:r>
          </a:p>
        </p:txBody>
      </p:sp>
      <p:sp>
        <p:nvSpPr>
          <p:cNvPr id="4" name="Slide Number Placeholder 3"/>
          <p:cNvSpPr>
            <a:spLocks noGrp="1"/>
          </p:cNvSpPr>
          <p:nvPr>
            <p:ph type="sldNum" sz="quarter" idx="5"/>
          </p:nvPr>
        </p:nvSpPr>
        <p:spPr/>
        <p:txBody>
          <a:bodyPr/>
          <a:lstStyle/>
          <a:p>
            <a:fld id="{CCBEFE1C-90C5-B94E-AFB1-B2947EFDEF27}" type="slidenum">
              <a:rPr lang="en-US" smtClean="0"/>
              <a:t>3</a:t>
            </a:fld>
            <a:endParaRPr lang="en-US"/>
          </a:p>
        </p:txBody>
      </p:sp>
    </p:spTree>
    <p:extLst>
      <p:ext uri="{BB962C8B-B14F-4D97-AF65-F5344CB8AC3E}">
        <p14:creationId xmlns:p14="http://schemas.microsoft.com/office/powerpoint/2010/main" val="1009131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comes from the global seismic network which is located globally around the world. These stations are basically accelerometer or seismometers, just like the ones in our </a:t>
            </a:r>
            <a:r>
              <a:rPr lang="en-US" dirty="0" err="1"/>
              <a:t>iphones</a:t>
            </a:r>
            <a:r>
              <a:rPr lang="en-US" dirty="0"/>
              <a:t>, which continuously record ground shakes.</a:t>
            </a:r>
          </a:p>
          <a:p>
            <a:endParaRPr lang="en-US" dirty="0"/>
          </a:p>
          <a:p>
            <a:r>
              <a:rPr lang="en-US" dirty="0"/>
              <a:t>Thankfully, these data are available by united states geological survey (USGS). So, I downloaded the data from their API.</a:t>
            </a:r>
          </a:p>
          <a:p>
            <a:endParaRPr lang="en-US" dirty="0"/>
          </a:p>
          <a:p>
            <a:r>
              <a:rPr lang="en-US" dirty="0"/>
              <a:t>So, as a Californian … [click]</a:t>
            </a:r>
          </a:p>
        </p:txBody>
      </p:sp>
      <p:sp>
        <p:nvSpPr>
          <p:cNvPr id="4" name="Slide Number Placeholder 3"/>
          <p:cNvSpPr>
            <a:spLocks noGrp="1"/>
          </p:cNvSpPr>
          <p:nvPr>
            <p:ph type="sldNum" sz="quarter" idx="5"/>
          </p:nvPr>
        </p:nvSpPr>
        <p:spPr/>
        <p:txBody>
          <a:bodyPr/>
          <a:lstStyle/>
          <a:p>
            <a:fld id="{CCBEFE1C-90C5-B94E-AFB1-B2947EFDEF27}" type="slidenum">
              <a:rPr lang="en-US" smtClean="0"/>
              <a:t>4</a:t>
            </a:fld>
            <a:endParaRPr lang="en-US"/>
          </a:p>
        </p:txBody>
      </p:sp>
    </p:spTree>
    <p:extLst>
      <p:ext uri="{BB962C8B-B14F-4D97-AF65-F5344CB8AC3E}">
        <p14:creationId xmlns:p14="http://schemas.microsoft.com/office/powerpoint/2010/main" val="316585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selected San Andreas fault which extends about 700 miles from north all the way to the south California, as you can see in the left- hand side map. And, the red arrows show the sense of motion of the plates. And, if I’m not mistaken, as I am sitting here in San Jose, in average I’m getting nearly 4 cm closer to LA every year. But, of course it is way more complicated and depends on the plate behavior.</a:t>
            </a:r>
          </a:p>
          <a:p>
            <a:endParaRPr lang="en-US" dirty="0"/>
          </a:p>
          <a:p>
            <a:endParaRPr lang="en-US" dirty="0"/>
          </a:p>
          <a:p>
            <a:endParaRPr lang="en-US" dirty="0"/>
          </a:p>
          <a:p>
            <a:r>
              <a:rPr lang="en-US" dirty="0"/>
              <a:t>And, in the right-hand side you can see the aerial vie of the surface exposure of this fault.</a:t>
            </a:r>
          </a:p>
          <a:p>
            <a:endParaRPr lang="en-US" dirty="0"/>
          </a:p>
          <a:p>
            <a:r>
              <a:rPr lang="en-US" dirty="0"/>
              <a:t>This fault is responsible for the notorious 1906 San Francisco earthquake and many other historic earthquakes, such as  [click]</a:t>
            </a:r>
          </a:p>
          <a:p>
            <a:endParaRPr lang="en-US" dirty="0"/>
          </a:p>
          <a:p>
            <a:endParaRPr lang="en-US" dirty="0"/>
          </a:p>
          <a:p>
            <a:endParaRPr lang="en-US" dirty="0"/>
          </a:p>
          <a:p>
            <a:r>
              <a:rPr lang="en-US" dirty="0"/>
              <a:t>Loma </a:t>
            </a:r>
            <a:r>
              <a:rPr lang="en-US" dirty="0" err="1"/>
              <a:t>Prieta</a:t>
            </a:r>
            <a:r>
              <a:rPr lang="en-US" dirty="0"/>
              <a:t>, in California. Which happened in 1989.</a:t>
            </a:r>
          </a:p>
        </p:txBody>
      </p:sp>
      <p:sp>
        <p:nvSpPr>
          <p:cNvPr id="4" name="Slide Number Placeholder 3"/>
          <p:cNvSpPr>
            <a:spLocks noGrp="1"/>
          </p:cNvSpPr>
          <p:nvPr>
            <p:ph type="sldNum" sz="quarter" idx="5"/>
          </p:nvPr>
        </p:nvSpPr>
        <p:spPr/>
        <p:txBody>
          <a:bodyPr/>
          <a:lstStyle/>
          <a:p>
            <a:fld id="{CCBEFE1C-90C5-B94E-AFB1-B2947EFDEF27}" type="slidenum">
              <a:rPr lang="en-US" smtClean="0"/>
              <a:t>5</a:t>
            </a:fld>
            <a:endParaRPr lang="en-US"/>
          </a:p>
        </p:txBody>
      </p:sp>
    </p:spTree>
    <p:extLst>
      <p:ext uri="{BB962C8B-B14F-4D97-AF65-F5344CB8AC3E}">
        <p14:creationId xmlns:p14="http://schemas.microsoft.com/office/powerpoint/2010/main" val="265792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have this data, why we do not have yet a representative </a:t>
            </a:r>
            <a:r>
              <a:rPr lang="en-US" dirty="0" err="1"/>
              <a:t>predictory</a:t>
            </a:r>
            <a:r>
              <a:rPr lang="en-US" dirty="0"/>
              <a:t> model for earthquakes.</a:t>
            </a:r>
          </a:p>
          <a:p>
            <a:endParaRPr lang="en-US" dirty="0"/>
          </a:p>
          <a:p>
            <a:r>
              <a:rPr lang="en-US" dirty="0"/>
              <a:t>Here, I am plotting the earthquake magnitude overtime that happened leading to the main earthquake in </a:t>
            </a:r>
            <a:r>
              <a:rPr lang="en-US" dirty="0" err="1"/>
              <a:t>loma</a:t>
            </a:r>
            <a:r>
              <a:rPr lang="en-US" dirty="0"/>
              <a:t> </a:t>
            </a:r>
            <a:r>
              <a:rPr lang="en-US" dirty="0" err="1"/>
              <a:t>prieta</a:t>
            </a:r>
            <a:r>
              <a:rPr lang="en-US" dirty="0"/>
              <a:t> which took 63 lives. Just some terminologies, when we say foreshocks we refer to all the small earthquakes that happened before and aftershocks after that.</a:t>
            </a:r>
          </a:p>
          <a:p>
            <a:endParaRPr lang="en-US" dirty="0"/>
          </a:p>
          <a:p>
            <a:r>
              <a:rPr lang="en-US" dirty="0"/>
              <a:t>So, as you can see, almost there is no indication of the main shock happening, and all of a sudden, we have the main earthquakes, so this immediately suggests that simple time-series analysis would not be able to capture this main earthquake event.</a:t>
            </a:r>
          </a:p>
          <a:p>
            <a:endParaRPr lang="en-US" dirty="0"/>
          </a:p>
          <a:p>
            <a:r>
              <a:rPr lang="en-US" dirty="0"/>
              <a:t>Also, one alternative would be using more complex models such as deep learning to detect time-series anomalies, however we need to keep in mind that these data are very limited in number. So, we need alternative methods.</a:t>
            </a:r>
          </a:p>
          <a:p>
            <a:endParaRPr lang="en-US" dirty="0"/>
          </a:p>
          <a:p>
            <a:r>
              <a:rPr lang="en-US" dirty="0"/>
              <a:t>Knowing that let’s now, dig into models.</a:t>
            </a:r>
          </a:p>
        </p:txBody>
      </p:sp>
      <p:sp>
        <p:nvSpPr>
          <p:cNvPr id="4" name="Slide Number Placeholder 3"/>
          <p:cNvSpPr>
            <a:spLocks noGrp="1"/>
          </p:cNvSpPr>
          <p:nvPr>
            <p:ph type="sldNum" sz="quarter" idx="5"/>
          </p:nvPr>
        </p:nvSpPr>
        <p:spPr/>
        <p:txBody>
          <a:bodyPr/>
          <a:lstStyle/>
          <a:p>
            <a:fld id="{CCBEFE1C-90C5-B94E-AFB1-B2947EFDEF27}" type="slidenum">
              <a:rPr lang="en-US" smtClean="0"/>
              <a:t>6</a:t>
            </a:fld>
            <a:endParaRPr lang="en-US"/>
          </a:p>
        </p:txBody>
      </p:sp>
    </p:spTree>
    <p:extLst>
      <p:ext uri="{BB962C8B-B14F-4D97-AF65-F5344CB8AC3E}">
        <p14:creationId xmlns:p14="http://schemas.microsoft.com/office/powerpoint/2010/main" val="216188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imported the earthquake data and labeled the data with time to the main failure as a target label.</a:t>
            </a:r>
          </a:p>
          <a:p>
            <a:endParaRPr lang="en-US" dirty="0"/>
          </a:p>
          <a:p>
            <a:r>
              <a:rPr lang="en-US" dirty="0"/>
              <a:t>So, the EQ data has description of magnitudes, 3D locations, and the location accuracy.</a:t>
            </a:r>
          </a:p>
          <a:p>
            <a:endParaRPr lang="en-US" dirty="0"/>
          </a:p>
          <a:p>
            <a:r>
              <a:rPr lang="en-US" dirty="0"/>
              <a:t>So, as an initial model, we ran a simple regression model, which failed badly, as I explained due to the anomaly nature of the main earthquake and high non-linearities.</a:t>
            </a:r>
          </a:p>
          <a:p>
            <a:endParaRPr lang="en-US" dirty="0"/>
          </a:p>
          <a:p>
            <a:r>
              <a:rPr lang="en-US" dirty="0"/>
              <a:t>So, I looked into alternative modeling efforts.</a:t>
            </a:r>
          </a:p>
        </p:txBody>
      </p:sp>
      <p:sp>
        <p:nvSpPr>
          <p:cNvPr id="4" name="Slide Number Placeholder 3"/>
          <p:cNvSpPr>
            <a:spLocks noGrp="1"/>
          </p:cNvSpPr>
          <p:nvPr>
            <p:ph type="sldNum" sz="quarter" idx="5"/>
          </p:nvPr>
        </p:nvSpPr>
        <p:spPr/>
        <p:txBody>
          <a:bodyPr/>
          <a:lstStyle/>
          <a:p>
            <a:fld id="{CCBEFE1C-90C5-B94E-AFB1-B2947EFDEF27}" type="slidenum">
              <a:rPr lang="en-US" smtClean="0"/>
              <a:t>7</a:t>
            </a:fld>
            <a:endParaRPr lang="en-US"/>
          </a:p>
        </p:txBody>
      </p:sp>
    </p:spTree>
    <p:extLst>
      <p:ext uri="{BB962C8B-B14F-4D97-AF65-F5344CB8AC3E}">
        <p14:creationId xmlns:p14="http://schemas.microsoft.com/office/powerpoint/2010/main" val="2793742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place to look at is looking into the location data of the earthquakes.</a:t>
            </a:r>
          </a:p>
          <a:p>
            <a:endParaRPr lang="en-US" dirty="0"/>
          </a:p>
          <a:p>
            <a:r>
              <a:rPr lang="en-US" dirty="0"/>
              <a:t>As, here I show the map view and also vertical profile of the images. </a:t>
            </a:r>
          </a:p>
          <a:p>
            <a:endParaRPr lang="en-US" dirty="0"/>
          </a:p>
          <a:p>
            <a:r>
              <a:rPr lang="en-US" dirty="0"/>
              <a:t>So, you can see before the main shock happens we have dispersed events all over the place, and as we get close to the main event things cluster spatially. [click]</a:t>
            </a:r>
          </a:p>
          <a:p>
            <a:endParaRPr lang="en-US" dirty="0"/>
          </a:p>
          <a:p>
            <a:r>
              <a:rPr lang="en-US" dirty="0"/>
              <a:t>However, the vertical profile has a different story, as we get close to main failure, things start to happen more dispersedly, As, events can go as deep as 20 kilometers. </a:t>
            </a:r>
          </a:p>
          <a:p>
            <a:endParaRPr lang="en-US" dirty="0"/>
          </a:p>
          <a:p>
            <a:r>
              <a:rPr lang="en-US" dirty="0"/>
              <a:t>And, I have to say the dangerous events are the shallow ones, which travel with high energy into the surface.</a:t>
            </a:r>
          </a:p>
        </p:txBody>
      </p:sp>
      <p:sp>
        <p:nvSpPr>
          <p:cNvPr id="4" name="Slide Number Placeholder 3"/>
          <p:cNvSpPr>
            <a:spLocks noGrp="1"/>
          </p:cNvSpPr>
          <p:nvPr>
            <p:ph type="sldNum" sz="quarter" idx="5"/>
          </p:nvPr>
        </p:nvSpPr>
        <p:spPr/>
        <p:txBody>
          <a:bodyPr/>
          <a:lstStyle/>
          <a:p>
            <a:fld id="{CCBEFE1C-90C5-B94E-AFB1-B2947EFDEF27}" type="slidenum">
              <a:rPr lang="en-US" smtClean="0"/>
              <a:t>8</a:t>
            </a:fld>
            <a:endParaRPr lang="en-US"/>
          </a:p>
        </p:txBody>
      </p:sp>
    </p:spTree>
    <p:extLst>
      <p:ext uri="{BB962C8B-B14F-4D97-AF65-F5344CB8AC3E}">
        <p14:creationId xmlns:p14="http://schemas.microsoft.com/office/powerpoint/2010/main" val="45404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tried this idea of having a hybrid model, where first I would cluster events historically, and then use these clusters to infer features.</a:t>
            </a:r>
          </a:p>
          <a:p>
            <a:endParaRPr lang="en-US" dirty="0"/>
          </a:p>
          <a:p>
            <a:endParaRPr lang="en-US" dirty="0"/>
          </a:p>
          <a:p>
            <a:r>
              <a:rPr lang="en-US" dirty="0"/>
              <a:t>So, think about this top cluster that initiated 10 days before the main failure. [click]</a:t>
            </a:r>
          </a:p>
          <a:p>
            <a:endParaRPr lang="en-US" dirty="0"/>
          </a:p>
          <a:p>
            <a:r>
              <a:rPr lang="en-US" dirty="0"/>
              <a:t>This cluster can travel to multiple directions with time. [click]</a:t>
            </a:r>
          </a:p>
          <a:p>
            <a:endParaRPr lang="en-US" dirty="0"/>
          </a:p>
          <a:p>
            <a:r>
              <a:rPr lang="en-US" dirty="0"/>
              <a:t>And, from these dynamic changes, we can in fact infer some feature parameters.</a:t>
            </a:r>
          </a:p>
          <a:p>
            <a:endParaRPr lang="en-US" dirty="0"/>
          </a:p>
          <a:p>
            <a:r>
              <a:rPr lang="en-US" dirty="0"/>
              <a:t>For starters, we can start looking into the</a:t>
            </a:r>
          </a:p>
          <a:p>
            <a:endParaRPr lang="en-US" dirty="0"/>
          </a:p>
          <a:p>
            <a:r>
              <a:rPr lang="en-US" dirty="0"/>
              <a:t>1 - Event density,</a:t>
            </a:r>
          </a:p>
          <a:p>
            <a:r>
              <a:rPr lang="en-US" dirty="0"/>
              <a:t>2 - Aspect ratio, for example how does the cluster look like, does it look like sphere, ellipsoidal and so on.</a:t>
            </a:r>
          </a:p>
          <a:p>
            <a:r>
              <a:rPr lang="en-US" dirty="0"/>
              <a:t>3 - And, finally how does the cluster travel, does it remain static, does it move, </a:t>
            </a:r>
          </a:p>
        </p:txBody>
      </p:sp>
      <p:sp>
        <p:nvSpPr>
          <p:cNvPr id="4" name="Slide Number Placeholder 3"/>
          <p:cNvSpPr>
            <a:spLocks noGrp="1"/>
          </p:cNvSpPr>
          <p:nvPr>
            <p:ph type="sldNum" sz="quarter" idx="5"/>
          </p:nvPr>
        </p:nvSpPr>
        <p:spPr/>
        <p:txBody>
          <a:bodyPr/>
          <a:lstStyle/>
          <a:p>
            <a:fld id="{CCBEFE1C-90C5-B94E-AFB1-B2947EFDEF27}" type="slidenum">
              <a:rPr lang="en-US" smtClean="0"/>
              <a:t>9</a:t>
            </a:fld>
            <a:endParaRPr lang="en-US"/>
          </a:p>
        </p:txBody>
      </p:sp>
    </p:spTree>
    <p:extLst>
      <p:ext uri="{BB962C8B-B14F-4D97-AF65-F5344CB8AC3E}">
        <p14:creationId xmlns:p14="http://schemas.microsoft.com/office/powerpoint/2010/main" val="3264954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FAC23-CCD8-9C40-AF1B-4564702ED8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9104D3-BBDE-D449-BA2C-CB24D48AF2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DDF9BC-E87C-7548-B1D4-F2EFA6A9D89C}"/>
              </a:ext>
            </a:extLst>
          </p:cNvPr>
          <p:cNvSpPr>
            <a:spLocks noGrp="1"/>
          </p:cNvSpPr>
          <p:nvPr>
            <p:ph type="dt" sz="half" idx="10"/>
          </p:nvPr>
        </p:nvSpPr>
        <p:spPr/>
        <p:txBody>
          <a:bodyPr/>
          <a:lstStyle/>
          <a:p>
            <a:fld id="{0C4977D9-8031-9E48-A87A-13ED6632BB9E}" type="datetimeFigureOut">
              <a:rPr lang="en-US" smtClean="0"/>
              <a:t>9/8/20</a:t>
            </a:fld>
            <a:endParaRPr lang="en-US"/>
          </a:p>
        </p:txBody>
      </p:sp>
      <p:sp>
        <p:nvSpPr>
          <p:cNvPr id="5" name="Footer Placeholder 4">
            <a:extLst>
              <a:ext uri="{FF2B5EF4-FFF2-40B4-BE49-F238E27FC236}">
                <a16:creationId xmlns:a16="http://schemas.microsoft.com/office/drawing/2014/main" id="{86B463A9-F3ED-764F-9DAE-F19FA9802C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C7DA3-4C72-F542-95E2-4196A4DDFD80}"/>
              </a:ext>
            </a:extLst>
          </p:cNvPr>
          <p:cNvSpPr>
            <a:spLocks noGrp="1"/>
          </p:cNvSpPr>
          <p:nvPr>
            <p:ph type="sldNum" sz="quarter" idx="12"/>
          </p:nvPr>
        </p:nvSpPr>
        <p:spPr/>
        <p:txBody>
          <a:bodyPr/>
          <a:lstStyle/>
          <a:p>
            <a:fld id="{452F0126-B8F7-0344-BBA1-98B499F5BFBD}" type="slidenum">
              <a:rPr lang="en-US" smtClean="0"/>
              <a:t>‹#›</a:t>
            </a:fld>
            <a:endParaRPr lang="en-US"/>
          </a:p>
        </p:txBody>
      </p:sp>
    </p:spTree>
    <p:extLst>
      <p:ext uri="{BB962C8B-B14F-4D97-AF65-F5344CB8AC3E}">
        <p14:creationId xmlns:p14="http://schemas.microsoft.com/office/powerpoint/2010/main" val="362179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753F-EC38-1343-B284-F42D654FB0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D13EC-8858-7740-9D6D-5B91E10BCA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FC059-3267-0444-8E8D-FF9642DE79A6}"/>
              </a:ext>
            </a:extLst>
          </p:cNvPr>
          <p:cNvSpPr>
            <a:spLocks noGrp="1"/>
          </p:cNvSpPr>
          <p:nvPr>
            <p:ph type="dt" sz="half" idx="10"/>
          </p:nvPr>
        </p:nvSpPr>
        <p:spPr/>
        <p:txBody>
          <a:bodyPr/>
          <a:lstStyle/>
          <a:p>
            <a:fld id="{0C4977D9-8031-9E48-A87A-13ED6632BB9E}" type="datetimeFigureOut">
              <a:rPr lang="en-US" smtClean="0"/>
              <a:t>9/8/20</a:t>
            </a:fld>
            <a:endParaRPr lang="en-US"/>
          </a:p>
        </p:txBody>
      </p:sp>
      <p:sp>
        <p:nvSpPr>
          <p:cNvPr id="5" name="Footer Placeholder 4">
            <a:extLst>
              <a:ext uri="{FF2B5EF4-FFF2-40B4-BE49-F238E27FC236}">
                <a16:creationId xmlns:a16="http://schemas.microsoft.com/office/drawing/2014/main" id="{36D23878-4111-F940-958C-6DFADB7596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D256A-D550-494D-8EA9-C49E74170CBB}"/>
              </a:ext>
            </a:extLst>
          </p:cNvPr>
          <p:cNvSpPr>
            <a:spLocks noGrp="1"/>
          </p:cNvSpPr>
          <p:nvPr>
            <p:ph type="sldNum" sz="quarter" idx="12"/>
          </p:nvPr>
        </p:nvSpPr>
        <p:spPr/>
        <p:txBody>
          <a:bodyPr/>
          <a:lstStyle/>
          <a:p>
            <a:fld id="{452F0126-B8F7-0344-BBA1-98B499F5BFBD}" type="slidenum">
              <a:rPr lang="en-US" smtClean="0"/>
              <a:t>‹#›</a:t>
            </a:fld>
            <a:endParaRPr lang="en-US"/>
          </a:p>
        </p:txBody>
      </p:sp>
    </p:spTree>
    <p:extLst>
      <p:ext uri="{BB962C8B-B14F-4D97-AF65-F5344CB8AC3E}">
        <p14:creationId xmlns:p14="http://schemas.microsoft.com/office/powerpoint/2010/main" val="216767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E9BFD-14C4-384F-BADA-748A78DD26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5104B1-C2AF-B04A-A37C-18B3199C57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09D607-7EFB-1149-9BD5-2CBA28BEF25A}"/>
              </a:ext>
            </a:extLst>
          </p:cNvPr>
          <p:cNvSpPr>
            <a:spLocks noGrp="1"/>
          </p:cNvSpPr>
          <p:nvPr>
            <p:ph type="dt" sz="half" idx="10"/>
          </p:nvPr>
        </p:nvSpPr>
        <p:spPr/>
        <p:txBody>
          <a:bodyPr/>
          <a:lstStyle/>
          <a:p>
            <a:fld id="{0C4977D9-8031-9E48-A87A-13ED6632BB9E}" type="datetimeFigureOut">
              <a:rPr lang="en-US" smtClean="0"/>
              <a:t>9/8/20</a:t>
            </a:fld>
            <a:endParaRPr lang="en-US"/>
          </a:p>
        </p:txBody>
      </p:sp>
      <p:sp>
        <p:nvSpPr>
          <p:cNvPr id="5" name="Footer Placeholder 4">
            <a:extLst>
              <a:ext uri="{FF2B5EF4-FFF2-40B4-BE49-F238E27FC236}">
                <a16:creationId xmlns:a16="http://schemas.microsoft.com/office/drawing/2014/main" id="{D908130B-282F-7C4C-99EA-513609DD5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33D4D-EC2C-4545-B009-8187C4342142}"/>
              </a:ext>
            </a:extLst>
          </p:cNvPr>
          <p:cNvSpPr>
            <a:spLocks noGrp="1"/>
          </p:cNvSpPr>
          <p:nvPr>
            <p:ph type="sldNum" sz="quarter" idx="12"/>
          </p:nvPr>
        </p:nvSpPr>
        <p:spPr/>
        <p:txBody>
          <a:bodyPr/>
          <a:lstStyle/>
          <a:p>
            <a:fld id="{452F0126-B8F7-0344-BBA1-98B499F5BFBD}" type="slidenum">
              <a:rPr lang="en-US" smtClean="0"/>
              <a:t>‹#›</a:t>
            </a:fld>
            <a:endParaRPr lang="en-US"/>
          </a:p>
        </p:txBody>
      </p:sp>
    </p:spTree>
    <p:extLst>
      <p:ext uri="{BB962C8B-B14F-4D97-AF65-F5344CB8AC3E}">
        <p14:creationId xmlns:p14="http://schemas.microsoft.com/office/powerpoint/2010/main" val="3184154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9E56-3EBB-B84E-99B1-0BB64C2D06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0BFE72-D1B2-1145-ADA9-16ECAF2DE9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76AA8-BC6F-2D4A-9F03-9652CFDBF8B1}"/>
              </a:ext>
            </a:extLst>
          </p:cNvPr>
          <p:cNvSpPr>
            <a:spLocks noGrp="1"/>
          </p:cNvSpPr>
          <p:nvPr>
            <p:ph type="dt" sz="half" idx="10"/>
          </p:nvPr>
        </p:nvSpPr>
        <p:spPr/>
        <p:txBody>
          <a:bodyPr/>
          <a:lstStyle/>
          <a:p>
            <a:fld id="{0C4977D9-8031-9E48-A87A-13ED6632BB9E}" type="datetimeFigureOut">
              <a:rPr lang="en-US" smtClean="0"/>
              <a:t>9/8/20</a:t>
            </a:fld>
            <a:endParaRPr lang="en-US"/>
          </a:p>
        </p:txBody>
      </p:sp>
      <p:sp>
        <p:nvSpPr>
          <p:cNvPr id="5" name="Footer Placeholder 4">
            <a:extLst>
              <a:ext uri="{FF2B5EF4-FFF2-40B4-BE49-F238E27FC236}">
                <a16:creationId xmlns:a16="http://schemas.microsoft.com/office/drawing/2014/main" id="{CFD7C7CB-A38B-E84B-8321-107777D58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67EA8-2957-C144-9EBF-966C86C0EA56}"/>
              </a:ext>
            </a:extLst>
          </p:cNvPr>
          <p:cNvSpPr>
            <a:spLocks noGrp="1"/>
          </p:cNvSpPr>
          <p:nvPr>
            <p:ph type="sldNum" sz="quarter" idx="12"/>
          </p:nvPr>
        </p:nvSpPr>
        <p:spPr/>
        <p:txBody>
          <a:bodyPr/>
          <a:lstStyle/>
          <a:p>
            <a:fld id="{452F0126-B8F7-0344-BBA1-98B499F5BFBD}" type="slidenum">
              <a:rPr lang="en-US" smtClean="0"/>
              <a:t>‹#›</a:t>
            </a:fld>
            <a:endParaRPr lang="en-US"/>
          </a:p>
        </p:txBody>
      </p:sp>
    </p:spTree>
    <p:extLst>
      <p:ext uri="{BB962C8B-B14F-4D97-AF65-F5344CB8AC3E}">
        <p14:creationId xmlns:p14="http://schemas.microsoft.com/office/powerpoint/2010/main" val="18309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7E30-91E2-E548-B470-EF90640BE9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09BF1C-E8FF-864E-99EC-B09E334F89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638BAA-354E-934A-8856-4C45E39473A5}"/>
              </a:ext>
            </a:extLst>
          </p:cNvPr>
          <p:cNvSpPr>
            <a:spLocks noGrp="1"/>
          </p:cNvSpPr>
          <p:nvPr>
            <p:ph type="dt" sz="half" idx="10"/>
          </p:nvPr>
        </p:nvSpPr>
        <p:spPr/>
        <p:txBody>
          <a:bodyPr/>
          <a:lstStyle/>
          <a:p>
            <a:fld id="{0C4977D9-8031-9E48-A87A-13ED6632BB9E}" type="datetimeFigureOut">
              <a:rPr lang="en-US" smtClean="0"/>
              <a:t>9/8/20</a:t>
            </a:fld>
            <a:endParaRPr lang="en-US"/>
          </a:p>
        </p:txBody>
      </p:sp>
      <p:sp>
        <p:nvSpPr>
          <p:cNvPr id="5" name="Footer Placeholder 4">
            <a:extLst>
              <a:ext uri="{FF2B5EF4-FFF2-40B4-BE49-F238E27FC236}">
                <a16:creationId xmlns:a16="http://schemas.microsoft.com/office/drawing/2014/main" id="{67853EE0-E05C-B843-8541-B74A720E1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9FE9E-42EC-9844-B534-1C86F7C3B3F8}"/>
              </a:ext>
            </a:extLst>
          </p:cNvPr>
          <p:cNvSpPr>
            <a:spLocks noGrp="1"/>
          </p:cNvSpPr>
          <p:nvPr>
            <p:ph type="sldNum" sz="quarter" idx="12"/>
          </p:nvPr>
        </p:nvSpPr>
        <p:spPr/>
        <p:txBody>
          <a:bodyPr/>
          <a:lstStyle/>
          <a:p>
            <a:fld id="{452F0126-B8F7-0344-BBA1-98B499F5BFBD}" type="slidenum">
              <a:rPr lang="en-US" smtClean="0"/>
              <a:t>‹#›</a:t>
            </a:fld>
            <a:endParaRPr lang="en-US"/>
          </a:p>
        </p:txBody>
      </p:sp>
    </p:spTree>
    <p:extLst>
      <p:ext uri="{BB962C8B-B14F-4D97-AF65-F5344CB8AC3E}">
        <p14:creationId xmlns:p14="http://schemas.microsoft.com/office/powerpoint/2010/main" val="17742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97A1-E247-A444-B2C9-1445DAE18A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1CB06-3A80-F74E-8396-5EC755B672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728E2D-C073-3B40-8F80-5A3BA1520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241B3D-5422-FD4E-A89B-90676B83E861}"/>
              </a:ext>
            </a:extLst>
          </p:cNvPr>
          <p:cNvSpPr>
            <a:spLocks noGrp="1"/>
          </p:cNvSpPr>
          <p:nvPr>
            <p:ph type="dt" sz="half" idx="10"/>
          </p:nvPr>
        </p:nvSpPr>
        <p:spPr/>
        <p:txBody>
          <a:bodyPr/>
          <a:lstStyle/>
          <a:p>
            <a:fld id="{0C4977D9-8031-9E48-A87A-13ED6632BB9E}" type="datetimeFigureOut">
              <a:rPr lang="en-US" smtClean="0"/>
              <a:t>9/8/20</a:t>
            </a:fld>
            <a:endParaRPr lang="en-US"/>
          </a:p>
        </p:txBody>
      </p:sp>
      <p:sp>
        <p:nvSpPr>
          <p:cNvPr id="6" name="Footer Placeholder 5">
            <a:extLst>
              <a:ext uri="{FF2B5EF4-FFF2-40B4-BE49-F238E27FC236}">
                <a16:creationId xmlns:a16="http://schemas.microsoft.com/office/drawing/2014/main" id="{3F281802-3E10-D544-B3EE-9D018D277F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31CEB-296E-C94B-9CA2-409A05F28651}"/>
              </a:ext>
            </a:extLst>
          </p:cNvPr>
          <p:cNvSpPr>
            <a:spLocks noGrp="1"/>
          </p:cNvSpPr>
          <p:nvPr>
            <p:ph type="sldNum" sz="quarter" idx="12"/>
          </p:nvPr>
        </p:nvSpPr>
        <p:spPr/>
        <p:txBody>
          <a:bodyPr/>
          <a:lstStyle/>
          <a:p>
            <a:fld id="{452F0126-B8F7-0344-BBA1-98B499F5BFBD}" type="slidenum">
              <a:rPr lang="en-US" smtClean="0"/>
              <a:t>‹#›</a:t>
            </a:fld>
            <a:endParaRPr lang="en-US"/>
          </a:p>
        </p:txBody>
      </p:sp>
    </p:spTree>
    <p:extLst>
      <p:ext uri="{BB962C8B-B14F-4D97-AF65-F5344CB8AC3E}">
        <p14:creationId xmlns:p14="http://schemas.microsoft.com/office/powerpoint/2010/main" val="218792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6A6BD-C51F-6C40-AA14-C8EC1ABF7B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4BC01F-4324-BF46-A4D7-0AA91DE4D7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81201-4D8C-834D-BD3F-1438095275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4D67ED-9D15-AA4F-9B95-F3148BBCAE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492E58-295E-3E42-8AFA-AB288A34EE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0147C6-3901-0445-A16F-045F02D705D0}"/>
              </a:ext>
            </a:extLst>
          </p:cNvPr>
          <p:cNvSpPr>
            <a:spLocks noGrp="1"/>
          </p:cNvSpPr>
          <p:nvPr>
            <p:ph type="dt" sz="half" idx="10"/>
          </p:nvPr>
        </p:nvSpPr>
        <p:spPr/>
        <p:txBody>
          <a:bodyPr/>
          <a:lstStyle/>
          <a:p>
            <a:fld id="{0C4977D9-8031-9E48-A87A-13ED6632BB9E}" type="datetimeFigureOut">
              <a:rPr lang="en-US" smtClean="0"/>
              <a:t>9/8/20</a:t>
            </a:fld>
            <a:endParaRPr lang="en-US"/>
          </a:p>
        </p:txBody>
      </p:sp>
      <p:sp>
        <p:nvSpPr>
          <p:cNvPr id="8" name="Footer Placeholder 7">
            <a:extLst>
              <a:ext uri="{FF2B5EF4-FFF2-40B4-BE49-F238E27FC236}">
                <a16:creationId xmlns:a16="http://schemas.microsoft.com/office/drawing/2014/main" id="{3DE4CB12-D928-5042-B056-EB162007B4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3E7EFD-0F48-864B-8D41-8C145DF035CF}"/>
              </a:ext>
            </a:extLst>
          </p:cNvPr>
          <p:cNvSpPr>
            <a:spLocks noGrp="1"/>
          </p:cNvSpPr>
          <p:nvPr>
            <p:ph type="sldNum" sz="quarter" idx="12"/>
          </p:nvPr>
        </p:nvSpPr>
        <p:spPr/>
        <p:txBody>
          <a:bodyPr/>
          <a:lstStyle/>
          <a:p>
            <a:fld id="{452F0126-B8F7-0344-BBA1-98B499F5BFBD}" type="slidenum">
              <a:rPr lang="en-US" smtClean="0"/>
              <a:t>‹#›</a:t>
            </a:fld>
            <a:endParaRPr lang="en-US"/>
          </a:p>
        </p:txBody>
      </p:sp>
    </p:spTree>
    <p:extLst>
      <p:ext uri="{BB962C8B-B14F-4D97-AF65-F5344CB8AC3E}">
        <p14:creationId xmlns:p14="http://schemas.microsoft.com/office/powerpoint/2010/main" val="231590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C626-A849-814C-AE95-3EA84EB87B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A9AA13-C5C7-2D42-91D3-C325219207A2}"/>
              </a:ext>
            </a:extLst>
          </p:cNvPr>
          <p:cNvSpPr>
            <a:spLocks noGrp="1"/>
          </p:cNvSpPr>
          <p:nvPr>
            <p:ph type="dt" sz="half" idx="10"/>
          </p:nvPr>
        </p:nvSpPr>
        <p:spPr/>
        <p:txBody>
          <a:bodyPr/>
          <a:lstStyle/>
          <a:p>
            <a:fld id="{0C4977D9-8031-9E48-A87A-13ED6632BB9E}" type="datetimeFigureOut">
              <a:rPr lang="en-US" smtClean="0"/>
              <a:t>9/8/20</a:t>
            </a:fld>
            <a:endParaRPr lang="en-US"/>
          </a:p>
        </p:txBody>
      </p:sp>
      <p:sp>
        <p:nvSpPr>
          <p:cNvPr id="4" name="Footer Placeholder 3">
            <a:extLst>
              <a:ext uri="{FF2B5EF4-FFF2-40B4-BE49-F238E27FC236}">
                <a16:creationId xmlns:a16="http://schemas.microsoft.com/office/drawing/2014/main" id="{14224FFF-AC5F-0343-8794-DF67023570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2F4704-2C5F-E649-B261-E90DDE64F1EB}"/>
              </a:ext>
            </a:extLst>
          </p:cNvPr>
          <p:cNvSpPr>
            <a:spLocks noGrp="1"/>
          </p:cNvSpPr>
          <p:nvPr>
            <p:ph type="sldNum" sz="quarter" idx="12"/>
          </p:nvPr>
        </p:nvSpPr>
        <p:spPr/>
        <p:txBody>
          <a:bodyPr/>
          <a:lstStyle/>
          <a:p>
            <a:fld id="{452F0126-B8F7-0344-BBA1-98B499F5BFBD}" type="slidenum">
              <a:rPr lang="en-US" smtClean="0"/>
              <a:t>‹#›</a:t>
            </a:fld>
            <a:endParaRPr lang="en-US"/>
          </a:p>
        </p:txBody>
      </p:sp>
    </p:spTree>
    <p:extLst>
      <p:ext uri="{BB962C8B-B14F-4D97-AF65-F5344CB8AC3E}">
        <p14:creationId xmlns:p14="http://schemas.microsoft.com/office/powerpoint/2010/main" val="201329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455C1B-5236-854B-A30F-863F67C3AD9E}"/>
              </a:ext>
            </a:extLst>
          </p:cNvPr>
          <p:cNvSpPr>
            <a:spLocks noGrp="1"/>
          </p:cNvSpPr>
          <p:nvPr>
            <p:ph type="dt" sz="half" idx="10"/>
          </p:nvPr>
        </p:nvSpPr>
        <p:spPr/>
        <p:txBody>
          <a:bodyPr/>
          <a:lstStyle/>
          <a:p>
            <a:fld id="{0C4977D9-8031-9E48-A87A-13ED6632BB9E}" type="datetimeFigureOut">
              <a:rPr lang="en-US" smtClean="0"/>
              <a:t>9/8/20</a:t>
            </a:fld>
            <a:endParaRPr lang="en-US"/>
          </a:p>
        </p:txBody>
      </p:sp>
      <p:sp>
        <p:nvSpPr>
          <p:cNvPr id="3" name="Footer Placeholder 2">
            <a:extLst>
              <a:ext uri="{FF2B5EF4-FFF2-40B4-BE49-F238E27FC236}">
                <a16:creationId xmlns:a16="http://schemas.microsoft.com/office/drawing/2014/main" id="{9BF51966-E1C3-044A-AC72-21A467BB33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377CB3-5249-114B-A792-9B8A9E0421BF}"/>
              </a:ext>
            </a:extLst>
          </p:cNvPr>
          <p:cNvSpPr>
            <a:spLocks noGrp="1"/>
          </p:cNvSpPr>
          <p:nvPr>
            <p:ph type="sldNum" sz="quarter" idx="12"/>
          </p:nvPr>
        </p:nvSpPr>
        <p:spPr/>
        <p:txBody>
          <a:bodyPr/>
          <a:lstStyle/>
          <a:p>
            <a:fld id="{452F0126-B8F7-0344-BBA1-98B499F5BFBD}" type="slidenum">
              <a:rPr lang="en-US" smtClean="0"/>
              <a:t>‹#›</a:t>
            </a:fld>
            <a:endParaRPr lang="en-US"/>
          </a:p>
        </p:txBody>
      </p:sp>
    </p:spTree>
    <p:extLst>
      <p:ext uri="{BB962C8B-B14F-4D97-AF65-F5344CB8AC3E}">
        <p14:creationId xmlns:p14="http://schemas.microsoft.com/office/powerpoint/2010/main" val="811463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E055-851C-664C-99FF-1064CEAC60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E97230-77A0-5748-95AA-4FAFF38F0F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F55355-763D-CA4F-921C-FA9B04115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FC6DAA-9059-0C4B-86DE-674197003F86}"/>
              </a:ext>
            </a:extLst>
          </p:cNvPr>
          <p:cNvSpPr>
            <a:spLocks noGrp="1"/>
          </p:cNvSpPr>
          <p:nvPr>
            <p:ph type="dt" sz="half" idx="10"/>
          </p:nvPr>
        </p:nvSpPr>
        <p:spPr/>
        <p:txBody>
          <a:bodyPr/>
          <a:lstStyle/>
          <a:p>
            <a:fld id="{0C4977D9-8031-9E48-A87A-13ED6632BB9E}" type="datetimeFigureOut">
              <a:rPr lang="en-US" smtClean="0"/>
              <a:t>9/8/20</a:t>
            </a:fld>
            <a:endParaRPr lang="en-US"/>
          </a:p>
        </p:txBody>
      </p:sp>
      <p:sp>
        <p:nvSpPr>
          <p:cNvPr id="6" name="Footer Placeholder 5">
            <a:extLst>
              <a:ext uri="{FF2B5EF4-FFF2-40B4-BE49-F238E27FC236}">
                <a16:creationId xmlns:a16="http://schemas.microsoft.com/office/drawing/2014/main" id="{7139DC88-B872-7C43-B446-C5CD9DB4F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02E4A-A6A3-DC4D-B544-5A880BFBF4E9}"/>
              </a:ext>
            </a:extLst>
          </p:cNvPr>
          <p:cNvSpPr>
            <a:spLocks noGrp="1"/>
          </p:cNvSpPr>
          <p:nvPr>
            <p:ph type="sldNum" sz="quarter" idx="12"/>
          </p:nvPr>
        </p:nvSpPr>
        <p:spPr/>
        <p:txBody>
          <a:bodyPr/>
          <a:lstStyle/>
          <a:p>
            <a:fld id="{452F0126-B8F7-0344-BBA1-98B499F5BFBD}" type="slidenum">
              <a:rPr lang="en-US" smtClean="0"/>
              <a:t>‹#›</a:t>
            </a:fld>
            <a:endParaRPr lang="en-US"/>
          </a:p>
        </p:txBody>
      </p:sp>
    </p:spTree>
    <p:extLst>
      <p:ext uri="{BB962C8B-B14F-4D97-AF65-F5344CB8AC3E}">
        <p14:creationId xmlns:p14="http://schemas.microsoft.com/office/powerpoint/2010/main" val="3303804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B870-D9AF-504D-9CC5-07D87592E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0E3B71-E79D-EB4B-8CBA-E28171BD52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39A8B9-01EC-1A4A-A3CA-A21B7B6516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5EC4B-3599-D44E-8B15-E354A0C9F9C8}"/>
              </a:ext>
            </a:extLst>
          </p:cNvPr>
          <p:cNvSpPr>
            <a:spLocks noGrp="1"/>
          </p:cNvSpPr>
          <p:nvPr>
            <p:ph type="dt" sz="half" idx="10"/>
          </p:nvPr>
        </p:nvSpPr>
        <p:spPr/>
        <p:txBody>
          <a:bodyPr/>
          <a:lstStyle/>
          <a:p>
            <a:fld id="{0C4977D9-8031-9E48-A87A-13ED6632BB9E}" type="datetimeFigureOut">
              <a:rPr lang="en-US" smtClean="0"/>
              <a:t>9/8/20</a:t>
            </a:fld>
            <a:endParaRPr lang="en-US"/>
          </a:p>
        </p:txBody>
      </p:sp>
      <p:sp>
        <p:nvSpPr>
          <p:cNvPr id="6" name="Footer Placeholder 5">
            <a:extLst>
              <a:ext uri="{FF2B5EF4-FFF2-40B4-BE49-F238E27FC236}">
                <a16:creationId xmlns:a16="http://schemas.microsoft.com/office/drawing/2014/main" id="{66DFD6F1-4022-0643-942D-4F43B4A4AE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39E1E-2E0C-A848-B426-968B410B5469}"/>
              </a:ext>
            </a:extLst>
          </p:cNvPr>
          <p:cNvSpPr>
            <a:spLocks noGrp="1"/>
          </p:cNvSpPr>
          <p:nvPr>
            <p:ph type="sldNum" sz="quarter" idx="12"/>
          </p:nvPr>
        </p:nvSpPr>
        <p:spPr/>
        <p:txBody>
          <a:bodyPr/>
          <a:lstStyle/>
          <a:p>
            <a:fld id="{452F0126-B8F7-0344-BBA1-98B499F5BFBD}" type="slidenum">
              <a:rPr lang="en-US" smtClean="0"/>
              <a:t>‹#›</a:t>
            </a:fld>
            <a:endParaRPr lang="en-US"/>
          </a:p>
        </p:txBody>
      </p:sp>
    </p:spTree>
    <p:extLst>
      <p:ext uri="{BB962C8B-B14F-4D97-AF65-F5344CB8AC3E}">
        <p14:creationId xmlns:p14="http://schemas.microsoft.com/office/powerpoint/2010/main" val="31616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96D6AC-1CC1-8440-8777-2A297120F7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3BEF92-2B13-0342-9AD2-93254FA3E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95ED5A-989E-AC4E-BB27-E40AC83D2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977D9-8031-9E48-A87A-13ED6632BB9E}" type="datetimeFigureOut">
              <a:rPr lang="en-US" smtClean="0"/>
              <a:t>9/8/20</a:t>
            </a:fld>
            <a:endParaRPr lang="en-US"/>
          </a:p>
        </p:txBody>
      </p:sp>
      <p:sp>
        <p:nvSpPr>
          <p:cNvPr id="5" name="Footer Placeholder 4">
            <a:extLst>
              <a:ext uri="{FF2B5EF4-FFF2-40B4-BE49-F238E27FC236}">
                <a16:creationId xmlns:a16="http://schemas.microsoft.com/office/drawing/2014/main" id="{A6C44844-AE9D-444D-A24F-DA928A322F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0296F0-8D85-F941-A342-4956192437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F0126-B8F7-0344-BBA1-98B499F5BFBD}" type="slidenum">
              <a:rPr lang="en-US" smtClean="0"/>
              <a:t>‹#›</a:t>
            </a:fld>
            <a:endParaRPr lang="en-US"/>
          </a:p>
        </p:txBody>
      </p:sp>
    </p:spTree>
    <p:extLst>
      <p:ext uri="{BB962C8B-B14F-4D97-AF65-F5344CB8AC3E}">
        <p14:creationId xmlns:p14="http://schemas.microsoft.com/office/powerpoint/2010/main" val="420138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7">
            <a:extLst>
              <a:ext uri="{FF2B5EF4-FFF2-40B4-BE49-F238E27FC236}">
                <a16:creationId xmlns:a16="http://schemas.microsoft.com/office/drawing/2014/main" id="{94C3F6B3-69A5-4B7A-A963-2E8540177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3AB9B1-9CB7-DE40-A746-D79CBE58B352}"/>
              </a:ext>
            </a:extLst>
          </p:cNvPr>
          <p:cNvSpPr/>
          <p:nvPr/>
        </p:nvSpPr>
        <p:spPr>
          <a:xfrm>
            <a:off x="-329780" y="2597140"/>
            <a:ext cx="7087101" cy="356235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dirty="0">
                <a:solidFill>
                  <a:schemeClr val="bg1"/>
                </a:solidFill>
                <a:latin typeface="+mj-lt"/>
                <a:ea typeface="+mj-ea"/>
                <a:cs typeface="+mj-cs"/>
              </a:rPr>
              <a:t>Earthquake time-series forecasts in California </a:t>
            </a:r>
          </a:p>
          <a:p>
            <a:pPr algn="ctr">
              <a:lnSpc>
                <a:spcPct val="90000"/>
              </a:lnSpc>
              <a:spcBef>
                <a:spcPct val="0"/>
              </a:spcBef>
              <a:spcAft>
                <a:spcPts val="600"/>
              </a:spcAft>
            </a:pPr>
            <a:endParaRPr lang="en-US" sz="5400" b="1" i="0" u="none" strike="noStrike" kern="1200" dirty="0">
              <a:solidFill>
                <a:schemeClr val="bg1"/>
              </a:solidFill>
              <a:effectLst/>
              <a:latin typeface="+mj-lt"/>
              <a:ea typeface="+mj-ea"/>
              <a:cs typeface="+mj-cs"/>
            </a:endParaRPr>
          </a:p>
        </p:txBody>
      </p:sp>
      <p:sp>
        <p:nvSpPr>
          <p:cNvPr id="3" name="Rectangle 2">
            <a:extLst>
              <a:ext uri="{FF2B5EF4-FFF2-40B4-BE49-F238E27FC236}">
                <a16:creationId xmlns:a16="http://schemas.microsoft.com/office/drawing/2014/main" id="{44F39851-5EEE-A340-BDE9-437F8927D744}"/>
              </a:ext>
            </a:extLst>
          </p:cNvPr>
          <p:cNvSpPr/>
          <p:nvPr/>
        </p:nvSpPr>
        <p:spPr>
          <a:xfrm>
            <a:off x="8902535" y="6402935"/>
            <a:ext cx="3008415" cy="369332"/>
          </a:xfrm>
          <a:prstGeom prst="rect">
            <a:avLst/>
          </a:prstGeom>
        </p:spPr>
        <p:txBody>
          <a:bodyPr wrap="square">
            <a:spAutoFit/>
          </a:bodyPr>
          <a:lstStyle/>
          <a:p>
            <a:pPr algn="ctr"/>
            <a:r>
              <a:rPr lang="en-US" b="1" dirty="0">
                <a:latin typeface="Calibri" panose="020F0502020204030204" pitchFamily="34" charset="0"/>
              </a:rPr>
              <a:t>Audience: Local state agency</a:t>
            </a:r>
            <a:endParaRPr lang="en-US" dirty="0"/>
          </a:p>
        </p:txBody>
      </p:sp>
    </p:spTree>
    <p:extLst>
      <p:ext uri="{BB962C8B-B14F-4D97-AF65-F5344CB8AC3E}">
        <p14:creationId xmlns:p14="http://schemas.microsoft.com/office/powerpoint/2010/main" val="1697970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0897F05-0F74-1443-AF9D-F5F73422E16A}"/>
              </a:ext>
            </a:extLst>
          </p:cNvPr>
          <p:cNvSpPr/>
          <p:nvPr/>
        </p:nvSpPr>
        <p:spPr>
          <a:xfrm>
            <a:off x="0" y="89776"/>
            <a:ext cx="9765792" cy="584775"/>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Cluster behavior in 10 days</a:t>
            </a:r>
          </a:p>
        </p:txBody>
      </p:sp>
      <p:pic>
        <p:nvPicPr>
          <p:cNvPr id="22" name="Picture 21" descr="A screenshot of a cell phone&#10;&#10;Description automatically generated">
            <a:extLst>
              <a:ext uri="{FF2B5EF4-FFF2-40B4-BE49-F238E27FC236}">
                <a16:creationId xmlns:a16="http://schemas.microsoft.com/office/drawing/2014/main" id="{7A3669B1-20F0-3D4B-B100-E7DEF5CE286C}"/>
              </a:ext>
            </a:extLst>
          </p:cNvPr>
          <p:cNvPicPr>
            <a:picLocks noChangeAspect="1"/>
          </p:cNvPicPr>
          <p:nvPr/>
        </p:nvPicPr>
        <p:blipFill>
          <a:blip r:embed="rId3"/>
          <a:stretch>
            <a:fillRect/>
          </a:stretch>
        </p:blipFill>
        <p:spPr>
          <a:xfrm>
            <a:off x="108857" y="1631577"/>
            <a:ext cx="5987143" cy="4191000"/>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9A8B5733-E4BF-724C-AB77-A31CAA89D745}"/>
              </a:ext>
            </a:extLst>
          </p:cNvPr>
          <p:cNvPicPr>
            <a:picLocks noChangeAspect="1"/>
          </p:cNvPicPr>
          <p:nvPr/>
        </p:nvPicPr>
        <p:blipFill>
          <a:blip r:embed="rId4"/>
          <a:stretch>
            <a:fillRect/>
          </a:stretch>
        </p:blipFill>
        <p:spPr>
          <a:xfrm>
            <a:off x="108857" y="1631577"/>
            <a:ext cx="5987143" cy="419100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2EF417C5-C5D6-E04C-99CE-9BFC21846685}"/>
              </a:ext>
            </a:extLst>
          </p:cNvPr>
          <p:cNvPicPr>
            <a:picLocks noChangeAspect="1"/>
          </p:cNvPicPr>
          <p:nvPr/>
        </p:nvPicPr>
        <p:blipFill>
          <a:blip r:embed="rId5"/>
          <a:stretch>
            <a:fillRect/>
          </a:stretch>
        </p:blipFill>
        <p:spPr>
          <a:xfrm>
            <a:off x="108857" y="1631577"/>
            <a:ext cx="5987143" cy="4191000"/>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8AA292B9-10A4-814F-9D0E-3E9AC8057A37}"/>
              </a:ext>
            </a:extLst>
          </p:cNvPr>
          <p:cNvPicPr>
            <a:picLocks noChangeAspect="1"/>
          </p:cNvPicPr>
          <p:nvPr/>
        </p:nvPicPr>
        <p:blipFill>
          <a:blip r:embed="rId6"/>
          <a:stretch>
            <a:fillRect/>
          </a:stretch>
        </p:blipFill>
        <p:spPr>
          <a:xfrm>
            <a:off x="108857" y="1631577"/>
            <a:ext cx="5987143" cy="4191000"/>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2F733237-ABAE-FE4F-B826-A0A4E29710BA}"/>
              </a:ext>
            </a:extLst>
          </p:cNvPr>
          <p:cNvPicPr>
            <a:picLocks noChangeAspect="1"/>
          </p:cNvPicPr>
          <p:nvPr/>
        </p:nvPicPr>
        <p:blipFill>
          <a:blip r:embed="rId7"/>
          <a:stretch>
            <a:fillRect/>
          </a:stretch>
        </p:blipFill>
        <p:spPr>
          <a:xfrm>
            <a:off x="108857" y="1631577"/>
            <a:ext cx="5987143" cy="4191000"/>
          </a:xfrm>
          <a:prstGeom prst="rect">
            <a:avLst/>
          </a:prstGeom>
        </p:spPr>
      </p:pic>
      <p:pic>
        <p:nvPicPr>
          <p:cNvPr id="38" name="Picture 37" descr="A screenshot of a cell phone&#10;&#10;Description automatically generated">
            <a:extLst>
              <a:ext uri="{FF2B5EF4-FFF2-40B4-BE49-F238E27FC236}">
                <a16:creationId xmlns:a16="http://schemas.microsoft.com/office/drawing/2014/main" id="{94F06DA8-339F-5448-BAE5-5DB187F2AA56}"/>
              </a:ext>
            </a:extLst>
          </p:cNvPr>
          <p:cNvPicPr>
            <a:picLocks noChangeAspect="1"/>
          </p:cNvPicPr>
          <p:nvPr/>
        </p:nvPicPr>
        <p:blipFill>
          <a:blip r:embed="rId8"/>
          <a:stretch>
            <a:fillRect/>
          </a:stretch>
        </p:blipFill>
        <p:spPr>
          <a:xfrm>
            <a:off x="108857" y="1631577"/>
            <a:ext cx="5987143" cy="4191000"/>
          </a:xfrm>
          <a:prstGeom prst="rect">
            <a:avLst/>
          </a:prstGeom>
        </p:spPr>
      </p:pic>
      <p:pic>
        <p:nvPicPr>
          <p:cNvPr id="40" name="Picture 39" descr="A screenshot of a cell phone&#10;&#10;Description automatically generated">
            <a:extLst>
              <a:ext uri="{FF2B5EF4-FFF2-40B4-BE49-F238E27FC236}">
                <a16:creationId xmlns:a16="http://schemas.microsoft.com/office/drawing/2014/main" id="{A8706AB6-EDE9-DD4F-81F2-BA18B9741642}"/>
              </a:ext>
            </a:extLst>
          </p:cNvPr>
          <p:cNvPicPr>
            <a:picLocks noChangeAspect="1"/>
          </p:cNvPicPr>
          <p:nvPr/>
        </p:nvPicPr>
        <p:blipFill>
          <a:blip r:embed="rId9"/>
          <a:stretch>
            <a:fillRect/>
          </a:stretch>
        </p:blipFill>
        <p:spPr>
          <a:xfrm>
            <a:off x="108857" y="1631577"/>
            <a:ext cx="5987143" cy="4191000"/>
          </a:xfrm>
          <a:prstGeom prst="rect">
            <a:avLst/>
          </a:prstGeom>
        </p:spPr>
      </p:pic>
      <p:pic>
        <p:nvPicPr>
          <p:cNvPr id="42" name="Picture 41" descr="A screenshot of a cell phone&#10;&#10;Description automatically generated">
            <a:extLst>
              <a:ext uri="{FF2B5EF4-FFF2-40B4-BE49-F238E27FC236}">
                <a16:creationId xmlns:a16="http://schemas.microsoft.com/office/drawing/2014/main" id="{86F1CC24-22A3-CC47-8FA5-9330E4BD3DC1}"/>
              </a:ext>
            </a:extLst>
          </p:cNvPr>
          <p:cNvPicPr>
            <a:picLocks noChangeAspect="1"/>
          </p:cNvPicPr>
          <p:nvPr/>
        </p:nvPicPr>
        <p:blipFill>
          <a:blip r:embed="rId10"/>
          <a:stretch>
            <a:fillRect/>
          </a:stretch>
        </p:blipFill>
        <p:spPr>
          <a:xfrm>
            <a:off x="108857" y="1631577"/>
            <a:ext cx="5987143" cy="4191000"/>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E24F654D-2BA7-FB4D-987D-7D8E573B1504}"/>
              </a:ext>
            </a:extLst>
          </p:cNvPr>
          <p:cNvPicPr>
            <a:picLocks noChangeAspect="1"/>
          </p:cNvPicPr>
          <p:nvPr/>
        </p:nvPicPr>
        <p:blipFill>
          <a:blip r:embed="rId11"/>
          <a:stretch>
            <a:fillRect/>
          </a:stretch>
        </p:blipFill>
        <p:spPr>
          <a:xfrm>
            <a:off x="108857" y="1631577"/>
            <a:ext cx="5987143" cy="4191000"/>
          </a:xfrm>
          <a:prstGeom prst="rect">
            <a:avLst/>
          </a:prstGeom>
        </p:spPr>
      </p:pic>
      <p:pic>
        <p:nvPicPr>
          <p:cNvPr id="46" name="Picture 45" descr="A screenshot of a cell phone&#10;&#10;Description automatically generated">
            <a:extLst>
              <a:ext uri="{FF2B5EF4-FFF2-40B4-BE49-F238E27FC236}">
                <a16:creationId xmlns:a16="http://schemas.microsoft.com/office/drawing/2014/main" id="{E5E1AA6D-96FC-6548-AB90-89E9E79869E9}"/>
              </a:ext>
            </a:extLst>
          </p:cNvPr>
          <p:cNvPicPr>
            <a:picLocks noChangeAspect="1"/>
          </p:cNvPicPr>
          <p:nvPr/>
        </p:nvPicPr>
        <p:blipFill>
          <a:blip r:embed="rId12"/>
          <a:stretch>
            <a:fillRect/>
          </a:stretch>
        </p:blipFill>
        <p:spPr>
          <a:xfrm>
            <a:off x="108857" y="1631577"/>
            <a:ext cx="5987143" cy="4191000"/>
          </a:xfrm>
          <a:prstGeom prst="rect">
            <a:avLst/>
          </a:prstGeom>
        </p:spPr>
      </p:pic>
      <p:pic>
        <p:nvPicPr>
          <p:cNvPr id="48" name="Picture 47" descr="A screenshot of a cell phone&#10;&#10;Description automatically generated">
            <a:extLst>
              <a:ext uri="{FF2B5EF4-FFF2-40B4-BE49-F238E27FC236}">
                <a16:creationId xmlns:a16="http://schemas.microsoft.com/office/drawing/2014/main" id="{7B897F3E-A7AF-504B-BB42-02D4D7F431CE}"/>
              </a:ext>
            </a:extLst>
          </p:cNvPr>
          <p:cNvPicPr>
            <a:picLocks noChangeAspect="1"/>
          </p:cNvPicPr>
          <p:nvPr/>
        </p:nvPicPr>
        <p:blipFill>
          <a:blip r:embed="rId13"/>
          <a:stretch>
            <a:fillRect/>
          </a:stretch>
        </p:blipFill>
        <p:spPr>
          <a:xfrm>
            <a:off x="108857" y="1631577"/>
            <a:ext cx="5987143" cy="4191000"/>
          </a:xfrm>
          <a:prstGeom prst="rect">
            <a:avLst/>
          </a:prstGeom>
        </p:spPr>
      </p:pic>
      <p:sp>
        <p:nvSpPr>
          <p:cNvPr id="49" name="Rectangle 48">
            <a:extLst>
              <a:ext uri="{FF2B5EF4-FFF2-40B4-BE49-F238E27FC236}">
                <a16:creationId xmlns:a16="http://schemas.microsoft.com/office/drawing/2014/main" id="{4CDA3DF9-C057-AA44-8E5F-A057CD986D01}"/>
              </a:ext>
            </a:extLst>
          </p:cNvPr>
          <p:cNvSpPr/>
          <p:nvPr/>
        </p:nvSpPr>
        <p:spPr>
          <a:xfrm>
            <a:off x="6548716" y="1957840"/>
            <a:ext cx="4933369" cy="2677656"/>
          </a:xfrm>
          <a:prstGeom prst="rect">
            <a:avLst/>
          </a:prstGeom>
        </p:spPr>
        <p:txBody>
          <a:bodyPr wrap="square">
            <a:spAutoFit/>
          </a:bodyPr>
          <a:lstStyle/>
          <a:p>
            <a:r>
              <a:rPr lang="en-US" sz="3200" b="1" dirty="0">
                <a:solidFill>
                  <a:srgbClr val="333333"/>
                </a:solidFill>
                <a:latin typeface="Calibri" panose="020F0502020204030204" pitchFamily="34" charset="0"/>
                <a:cs typeface="Calibri" panose="020F0502020204030204" pitchFamily="34" charset="0"/>
              </a:rPr>
              <a:t>Features:</a:t>
            </a:r>
          </a:p>
          <a:p>
            <a:endParaRPr lang="en-US" sz="3200" b="1" dirty="0">
              <a:solidFill>
                <a:srgbClr val="333333"/>
              </a:solidFill>
              <a:latin typeface="Calibri" panose="020F0502020204030204" pitchFamily="34" charset="0"/>
              <a:cs typeface="Calibri" panose="020F0502020204030204" pitchFamily="34" charset="0"/>
            </a:endParaRPr>
          </a:p>
          <a:p>
            <a:r>
              <a:rPr lang="en-US" sz="2400" b="1" dirty="0">
                <a:solidFill>
                  <a:srgbClr val="333333"/>
                </a:solidFill>
                <a:latin typeface="Calibri" panose="020F0502020204030204" pitchFamily="34" charset="0"/>
                <a:cs typeface="Calibri" panose="020F0502020204030204" pitchFamily="34" charset="0"/>
              </a:rPr>
              <a:t>1- event density</a:t>
            </a:r>
          </a:p>
          <a:p>
            <a:r>
              <a:rPr lang="en-US" sz="2400" b="1" dirty="0">
                <a:solidFill>
                  <a:srgbClr val="333333"/>
                </a:solidFill>
                <a:latin typeface="Calibri" panose="020F0502020204030204" pitchFamily="34" charset="0"/>
                <a:cs typeface="Calibri" panose="020F0502020204030204" pitchFamily="34" charset="0"/>
              </a:rPr>
              <a:t>2 - aspect ratio (std)</a:t>
            </a:r>
          </a:p>
          <a:p>
            <a:r>
              <a:rPr lang="en-US" sz="2400" b="1" dirty="0">
                <a:solidFill>
                  <a:srgbClr val="333333"/>
                </a:solidFill>
                <a:latin typeface="Calibri" panose="020F0502020204030204" pitchFamily="34" charset="0"/>
                <a:cs typeface="Calibri" panose="020F0502020204030204" pitchFamily="34" charset="0"/>
              </a:rPr>
              <a:t>3 – mass center transformation</a:t>
            </a:r>
          </a:p>
          <a:p>
            <a:endParaRPr lang="en-US" sz="3200" b="1" i="0" u="none" strike="noStrike"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38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28"/>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38"/>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nodeType="afterEffect">
                                  <p:stCondLst>
                                    <p:cond delay="1000"/>
                                  </p:stCondLst>
                                  <p:childTnLst>
                                    <p:set>
                                      <p:cBhvr>
                                        <p:cTn id="24" dur="1" fill="hold">
                                          <p:stCondLst>
                                            <p:cond delay="0"/>
                                          </p:stCondLst>
                                        </p:cTn>
                                        <p:tgtEl>
                                          <p:spTgt spid="40"/>
                                        </p:tgtEl>
                                        <p:attrNameLst>
                                          <p:attrName>style.visibility</p:attrName>
                                        </p:attrNameLst>
                                      </p:cBhvr>
                                      <p:to>
                                        <p:strVal val="visible"/>
                                      </p:to>
                                    </p:set>
                                  </p:childTnLst>
                                </p:cTn>
                              </p:par>
                            </p:childTnLst>
                          </p:cTn>
                        </p:par>
                        <p:par>
                          <p:cTn id="25" fill="hold">
                            <p:stCondLst>
                              <p:cond delay="6000"/>
                            </p:stCondLst>
                            <p:childTnLst>
                              <p:par>
                                <p:cTn id="26" presetID="1" presetClass="entr" presetSubtype="0" fill="hold" nodeType="afterEffect">
                                  <p:stCondLst>
                                    <p:cond delay="1000"/>
                                  </p:stCondLst>
                                  <p:childTnLst>
                                    <p:set>
                                      <p:cBhvr>
                                        <p:cTn id="27" dur="1" fill="hold">
                                          <p:stCondLst>
                                            <p:cond delay="0"/>
                                          </p:stCondLst>
                                        </p:cTn>
                                        <p:tgtEl>
                                          <p:spTgt spid="42"/>
                                        </p:tgtEl>
                                        <p:attrNameLst>
                                          <p:attrName>style.visibility</p:attrName>
                                        </p:attrNameLst>
                                      </p:cBhvr>
                                      <p:to>
                                        <p:strVal val="visible"/>
                                      </p:to>
                                    </p:set>
                                  </p:childTnLst>
                                </p:cTn>
                              </p:par>
                            </p:childTnLst>
                          </p:cTn>
                        </p:par>
                        <p:par>
                          <p:cTn id="28" fill="hold">
                            <p:stCondLst>
                              <p:cond delay="7000"/>
                            </p:stCondLst>
                            <p:childTnLst>
                              <p:par>
                                <p:cTn id="29" presetID="1" presetClass="entr" presetSubtype="0" fill="hold" nodeType="afterEffect">
                                  <p:stCondLst>
                                    <p:cond delay="1000"/>
                                  </p:stCondLst>
                                  <p:childTnLst>
                                    <p:set>
                                      <p:cBhvr>
                                        <p:cTn id="30" dur="1" fill="hold">
                                          <p:stCondLst>
                                            <p:cond delay="0"/>
                                          </p:stCondLst>
                                        </p:cTn>
                                        <p:tgtEl>
                                          <p:spTgt spid="44"/>
                                        </p:tgtEl>
                                        <p:attrNameLst>
                                          <p:attrName>style.visibility</p:attrName>
                                        </p:attrNameLst>
                                      </p:cBhvr>
                                      <p:to>
                                        <p:strVal val="visible"/>
                                      </p:to>
                                    </p:set>
                                  </p:childTnLst>
                                </p:cTn>
                              </p:par>
                            </p:childTnLst>
                          </p:cTn>
                        </p:par>
                        <p:par>
                          <p:cTn id="31" fill="hold">
                            <p:stCondLst>
                              <p:cond delay="8000"/>
                            </p:stCondLst>
                            <p:childTnLst>
                              <p:par>
                                <p:cTn id="32" presetID="1" presetClass="entr" presetSubtype="0" fill="hold" nodeType="afterEffect">
                                  <p:stCondLst>
                                    <p:cond delay="1000"/>
                                  </p:stCondLst>
                                  <p:childTnLst>
                                    <p:set>
                                      <p:cBhvr>
                                        <p:cTn id="33" dur="1" fill="hold">
                                          <p:stCondLst>
                                            <p:cond delay="0"/>
                                          </p:stCondLst>
                                        </p:cTn>
                                        <p:tgtEl>
                                          <p:spTgt spid="46"/>
                                        </p:tgtEl>
                                        <p:attrNameLst>
                                          <p:attrName>style.visibility</p:attrName>
                                        </p:attrNameLst>
                                      </p:cBhvr>
                                      <p:to>
                                        <p:strVal val="visible"/>
                                      </p:to>
                                    </p:set>
                                  </p:childTnLst>
                                </p:cTn>
                              </p:par>
                            </p:childTnLst>
                          </p:cTn>
                        </p:par>
                        <p:par>
                          <p:cTn id="34" fill="hold">
                            <p:stCondLst>
                              <p:cond delay="9000"/>
                            </p:stCondLst>
                            <p:childTnLst>
                              <p:par>
                                <p:cTn id="35" presetID="1" presetClass="entr" presetSubtype="0" fill="hold" nodeType="afterEffect">
                                  <p:stCondLst>
                                    <p:cond delay="100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8BC5B6-2E38-B04F-ACAF-EC349F99FEC8}"/>
              </a:ext>
            </a:extLst>
          </p:cNvPr>
          <p:cNvSpPr/>
          <p:nvPr/>
        </p:nvSpPr>
        <p:spPr>
          <a:xfrm>
            <a:off x="0" y="539060"/>
            <a:ext cx="6569034" cy="461665"/>
          </a:xfrm>
          <a:prstGeom prst="rect">
            <a:avLst/>
          </a:prstGeom>
        </p:spPr>
        <p:txBody>
          <a:bodyPr wrap="square">
            <a:spAutoFit/>
          </a:bodyPr>
          <a:lstStyle/>
          <a:p>
            <a:r>
              <a:rPr lang="en-US" sz="2400" b="1" i="0" u="none" strike="noStrike" dirty="0">
                <a:solidFill>
                  <a:schemeClr val="bg1">
                    <a:lumMod val="50000"/>
                  </a:schemeClr>
                </a:solidFill>
                <a:effectLst/>
                <a:latin typeface="Calibri" panose="020F0502020204030204" pitchFamily="34" charset="0"/>
                <a:cs typeface="Calibri" panose="020F0502020204030204" pitchFamily="34" charset="0"/>
              </a:rPr>
              <a:t>Target label: time to failure</a:t>
            </a:r>
          </a:p>
        </p:txBody>
      </p:sp>
      <p:sp>
        <p:nvSpPr>
          <p:cNvPr id="13" name="Rectangle 12">
            <a:extLst>
              <a:ext uri="{FF2B5EF4-FFF2-40B4-BE49-F238E27FC236}">
                <a16:creationId xmlns:a16="http://schemas.microsoft.com/office/drawing/2014/main" id="{FA5F9430-9237-AE4F-9F4E-1DF89431D736}"/>
              </a:ext>
            </a:extLst>
          </p:cNvPr>
          <p:cNvSpPr/>
          <p:nvPr/>
        </p:nvSpPr>
        <p:spPr>
          <a:xfrm>
            <a:off x="6548716" y="1957840"/>
            <a:ext cx="4933369" cy="2677656"/>
          </a:xfrm>
          <a:prstGeom prst="rect">
            <a:avLst/>
          </a:prstGeom>
        </p:spPr>
        <p:txBody>
          <a:bodyPr wrap="square">
            <a:spAutoFit/>
          </a:bodyPr>
          <a:lstStyle/>
          <a:p>
            <a:r>
              <a:rPr lang="en-US" sz="3200" b="1" dirty="0">
                <a:solidFill>
                  <a:srgbClr val="333333"/>
                </a:solidFill>
                <a:latin typeface="Calibri" panose="020F0502020204030204" pitchFamily="34" charset="0"/>
                <a:cs typeface="Calibri" panose="020F0502020204030204" pitchFamily="34" charset="0"/>
              </a:rPr>
              <a:t>Features:</a:t>
            </a:r>
          </a:p>
          <a:p>
            <a:endParaRPr lang="en-US" sz="3200" b="1" dirty="0">
              <a:solidFill>
                <a:srgbClr val="333333"/>
              </a:solidFill>
              <a:latin typeface="Calibri" panose="020F0502020204030204" pitchFamily="34" charset="0"/>
              <a:cs typeface="Calibri" panose="020F0502020204030204" pitchFamily="34" charset="0"/>
            </a:endParaRPr>
          </a:p>
          <a:p>
            <a:r>
              <a:rPr lang="en-US" sz="2400" b="1" dirty="0">
                <a:solidFill>
                  <a:srgbClr val="333333"/>
                </a:solidFill>
                <a:latin typeface="Calibri" panose="020F0502020204030204" pitchFamily="34" charset="0"/>
                <a:cs typeface="Calibri" panose="020F0502020204030204" pitchFamily="34" charset="0"/>
              </a:rPr>
              <a:t>1- event density</a:t>
            </a:r>
          </a:p>
          <a:p>
            <a:r>
              <a:rPr lang="en-US" sz="2400" b="1" dirty="0">
                <a:solidFill>
                  <a:srgbClr val="333333"/>
                </a:solidFill>
                <a:latin typeface="Calibri" panose="020F0502020204030204" pitchFamily="34" charset="0"/>
                <a:cs typeface="Calibri" panose="020F0502020204030204" pitchFamily="34" charset="0"/>
              </a:rPr>
              <a:t>2 - aspect ratio (std)</a:t>
            </a:r>
          </a:p>
          <a:p>
            <a:r>
              <a:rPr lang="en-US" sz="2400" b="1" dirty="0">
                <a:solidFill>
                  <a:srgbClr val="333333"/>
                </a:solidFill>
                <a:latin typeface="Calibri" panose="020F0502020204030204" pitchFamily="34" charset="0"/>
                <a:cs typeface="Calibri" panose="020F0502020204030204" pitchFamily="34" charset="0"/>
              </a:rPr>
              <a:t>3 – mass center transformation</a:t>
            </a:r>
          </a:p>
          <a:p>
            <a:endParaRPr lang="en-US" sz="3200" b="1" i="0" u="none" strike="noStrike" dirty="0">
              <a:solidFill>
                <a:srgbClr val="333333"/>
              </a:solidFill>
              <a:effectLst/>
              <a:latin typeface="Calibri" panose="020F0502020204030204" pitchFamily="34" charset="0"/>
              <a:cs typeface="Calibri" panose="020F050202020403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D3E2925C-27C4-CA47-8631-797C3E83A674}"/>
              </a:ext>
            </a:extLst>
          </p:cNvPr>
          <p:cNvPicPr>
            <a:picLocks noChangeAspect="1"/>
          </p:cNvPicPr>
          <p:nvPr/>
        </p:nvPicPr>
        <p:blipFill>
          <a:blip r:embed="rId3"/>
          <a:stretch>
            <a:fillRect/>
          </a:stretch>
        </p:blipFill>
        <p:spPr>
          <a:xfrm>
            <a:off x="311752" y="1585500"/>
            <a:ext cx="5945529" cy="4459147"/>
          </a:xfrm>
          <a:prstGeom prst="rect">
            <a:avLst/>
          </a:prstGeom>
        </p:spPr>
      </p:pic>
      <p:sp>
        <p:nvSpPr>
          <p:cNvPr id="12" name="Rectangle 11">
            <a:extLst>
              <a:ext uri="{FF2B5EF4-FFF2-40B4-BE49-F238E27FC236}">
                <a16:creationId xmlns:a16="http://schemas.microsoft.com/office/drawing/2014/main" id="{8039A418-2B30-1243-8A22-A6518EA52EED}"/>
              </a:ext>
            </a:extLst>
          </p:cNvPr>
          <p:cNvSpPr/>
          <p:nvPr/>
        </p:nvSpPr>
        <p:spPr>
          <a:xfrm>
            <a:off x="963354" y="5752259"/>
            <a:ext cx="9765792" cy="954107"/>
          </a:xfrm>
          <a:prstGeom prst="rect">
            <a:avLst/>
          </a:prstGeom>
        </p:spPr>
        <p:txBody>
          <a:bodyPr wrap="square">
            <a:spAutoFit/>
          </a:bodyPr>
          <a:lstStyle/>
          <a:p>
            <a:pPr algn="ctr"/>
            <a:r>
              <a:rPr lang="en-US" sz="2800" b="1" i="0" u="none" strike="noStrike" dirty="0">
                <a:solidFill>
                  <a:srgbClr val="333333"/>
                </a:solidFill>
                <a:effectLst/>
                <a:latin typeface="Calibri" panose="020F0502020204030204" pitchFamily="34" charset="0"/>
                <a:cs typeface="Calibri" panose="020F0502020204030204" pitchFamily="34" charset="0"/>
              </a:rPr>
              <a:t>Clustering seems to have taken enough of non-linearity into account!</a:t>
            </a:r>
          </a:p>
        </p:txBody>
      </p:sp>
      <p:sp>
        <p:nvSpPr>
          <p:cNvPr id="15" name="Rectangle 14">
            <a:extLst>
              <a:ext uri="{FF2B5EF4-FFF2-40B4-BE49-F238E27FC236}">
                <a16:creationId xmlns:a16="http://schemas.microsoft.com/office/drawing/2014/main" id="{BE786792-90C0-AB42-ADE4-79290FFF5C13}"/>
              </a:ext>
            </a:extLst>
          </p:cNvPr>
          <p:cNvSpPr/>
          <p:nvPr/>
        </p:nvSpPr>
        <p:spPr>
          <a:xfrm>
            <a:off x="0" y="89776"/>
            <a:ext cx="9765792" cy="584775"/>
          </a:xfrm>
          <a:prstGeom prst="rect">
            <a:avLst/>
          </a:prstGeom>
        </p:spPr>
        <p:txBody>
          <a:bodyPr wrap="square">
            <a:spAutoFit/>
          </a:bodyPr>
          <a:lstStyle/>
          <a:p>
            <a:r>
              <a:rPr lang="en-US" sz="3200" b="1" dirty="0">
                <a:solidFill>
                  <a:srgbClr val="333333"/>
                </a:solidFill>
                <a:latin typeface="Calibri" panose="020F0502020204030204" pitchFamily="34" charset="0"/>
                <a:cs typeface="Calibri" panose="020F0502020204030204" pitchFamily="34" charset="0"/>
              </a:rPr>
              <a:t>Hybrid model: 3D clustering (DBSCAN) + Regression</a:t>
            </a:r>
          </a:p>
        </p:txBody>
      </p:sp>
    </p:spTree>
    <p:extLst>
      <p:ext uri="{BB962C8B-B14F-4D97-AF65-F5344CB8AC3E}">
        <p14:creationId xmlns:p14="http://schemas.microsoft.com/office/powerpoint/2010/main" val="186695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8B6F5C-3204-8D46-8478-98EA0B4F049F}"/>
              </a:ext>
            </a:extLst>
          </p:cNvPr>
          <p:cNvSpPr/>
          <p:nvPr/>
        </p:nvSpPr>
        <p:spPr>
          <a:xfrm>
            <a:off x="0" y="89776"/>
            <a:ext cx="9765792" cy="584775"/>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Hybrid model performance</a:t>
            </a:r>
          </a:p>
        </p:txBody>
      </p:sp>
      <p:sp>
        <p:nvSpPr>
          <p:cNvPr id="5" name="Rectangle 4">
            <a:extLst>
              <a:ext uri="{FF2B5EF4-FFF2-40B4-BE49-F238E27FC236}">
                <a16:creationId xmlns:a16="http://schemas.microsoft.com/office/drawing/2014/main" id="{C9C3292F-3120-6A44-952B-A6929424362D}"/>
              </a:ext>
            </a:extLst>
          </p:cNvPr>
          <p:cNvSpPr/>
          <p:nvPr/>
        </p:nvSpPr>
        <p:spPr>
          <a:xfrm>
            <a:off x="2320141" y="849316"/>
            <a:ext cx="7551717" cy="830997"/>
          </a:xfrm>
          <a:prstGeom prst="rect">
            <a:avLst/>
          </a:prstGeom>
        </p:spPr>
        <p:txBody>
          <a:bodyPr wrap="square">
            <a:spAutoFit/>
          </a:bodyPr>
          <a:lstStyle/>
          <a:p>
            <a:pPr algn="ctr"/>
            <a:r>
              <a:rPr lang="en-US" sz="2400" b="1" i="0" u="none" strike="noStrike" dirty="0">
                <a:solidFill>
                  <a:schemeClr val="bg1">
                    <a:lumMod val="50000"/>
                  </a:schemeClr>
                </a:solidFill>
                <a:effectLst/>
                <a:latin typeface="Calibri" panose="020F0502020204030204" pitchFamily="34" charset="0"/>
                <a:cs typeface="Calibri" panose="020F0502020204030204" pitchFamily="34" charset="0"/>
              </a:rPr>
              <a:t>R</a:t>
            </a:r>
            <a:r>
              <a:rPr lang="en-US" sz="2400" b="1" i="0" u="none" strike="noStrike" baseline="30000" dirty="0">
                <a:solidFill>
                  <a:schemeClr val="bg1">
                    <a:lumMod val="50000"/>
                  </a:schemeClr>
                </a:solidFill>
                <a:effectLst/>
                <a:latin typeface="Calibri" panose="020F0502020204030204" pitchFamily="34" charset="0"/>
                <a:cs typeface="Calibri" panose="020F0502020204030204" pitchFamily="34" charset="0"/>
              </a:rPr>
              <a:t>2</a:t>
            </a:r>
            <a:r>
              <a:rPr lang="en-US" sz="2400" b="1" i="0" u="none" strike="noStrike" dirty="0">
                <a:solidFill>
                  <a:schemeClr val="bg1">
                    <a:lumMod val="50000"/>
                  </a:schemeClr>
                </a:solidFill>
                <a:effectLst/>
                <a:latin typeface="Calibri" panose="020F0502020204030204" pitchFamily="34" charset="0"/>
                <a:cs typeface="Calibri" panose="020F0502020204030204" pitchFamily="34" charset="0"/>
              </a:rPr>
              <a:t> = 0.89 </a:t>
            </a:r>
          </a:p>
          <a:p>
            <a:pPr algn="ctr"/>
            <a:r>
              <a:rPr lang="en-US" sz="2400" b="1" i="0" u="none" strike="noStrike" dirty="0">
                <a:solidFill>
                  <a:schemeClr val="bg1">
                    <a:lumMod val="50000"/>
                  </a:schemeClr>
                </a:solidFill>
                <a:effectLst/>
                <a:latin typeface="Calibri" panose="020F0502020204030204" pitchFamily="34" charset="0"/>
                <a:cs typeface="Calibri" panose="020F0502020204030204" pitchFamily="34" charset="0"/>
              </a:rPr>
              <a:t>We can explain 89% variability in the time to failure.</a:t>
            </a:r>
          </a:p>
        </p:txBody>
      </p:sp>
      <p:pic>
        <p:nvPicPr>
          <p:cNvPr id="7" name="Picture 6" descr="A screenshot of a cell phone&#10;&#10;Description automatically generated">
            <a:extLst>
              <a:ext uri="{FF2B5EF4-FFF2-40B4-BE49-F238E27FC236}">
                <a16:creationId xmlns:a16="http://schemas.microsoft.com/office/drawing/2014/main" id="{21D6CED6-6A07-6B40-A212-DD9B0C935201}"/>
              </a:ext>
            </a:extLst>
          </p:cNvPr>
          <p:cNvPicPr>
            <a:picLocks noChangeAspect="1"/>
          </p:cNvPicPr>
          <p:nvPr/>
        </p:nvPicPr>
        <p:blipFill>
          <a:blip r:embed="rId2"/>
          <a:stretch>
            <a:fillRect/>
          </a:stretch>
        </p:blipFill>
        <p:spPr>
          <a:xfrm>
            <a:off x="2461778" y="1680313"/>
            <a:ext cx="7268444" cy="5087911"/>
          </a:xfrm>
          <a:prstGeom prst="rect">
            <a:avLst/>
          </a:prstGeom>
        </p:spPr>
      </p:pic>
      <p:sp>
        <p:nvSpPr>
          <p:cNvPr id="9" name="Oval 8">
            <a:extLst>
              <a:ext uri="{FF2B5EF4-FFF2-40B4-BE49-F238E27FC236}">
                <a16:creationId xmlns:a16="http://schemas.microsoft.com/office/drawing/2014/main" id="{5833F62B-CD01-3B4A-96A2-E55523E873A5}"/>
              </a:ext>
            </a:extLst>
          </p:cNvPr>
          <p:cNvSpPr/>
          <p:nvPr/>
        </p:nvSpPr>
        <p:spPr>
          <a:xfrm>
            <a:off x="2514600" y="5537200"/>
            <a:ext cx="731520" cy="73152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30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090A9-6B85-BD4D-9D6B-77A579E3BABE}"/>
              </a:ext>
            </a:extLst>
          </p:cNvPr>
          <p:cNvSpPr/>
          <p:nvPr/>
        </p:nvSpPr>
        <p:spPr>
          <a:xfrm>
            <a:off x="0" y="89776"/>
            <a:ext cx="6096000" cy="584775"/>
          </a:xfrm>
          <a:prstGeom prst="rect">
            <a:avLst/>
          </a:prstGeom>
        </p:spPr>
        <p:txBody>
          <a:bodyPr>
            <a:spAutoFit/>
          </a:bodyPr>
          <a:lstStyle/>
          <a:p>
            <a:r>
              <a:rPr lang="en-US" sz="3200" b="1" dirty="0">
                <a:solidFill>
                  <a:srgbClr val="333333"/>
                </a:solidFill>
                <a:latin typeface="Calibri" panose="020F0502020204030204" pitchFamily="34" charset="0"/>
                <a:cs typeface="Calibri" panose="020F0502020204030204" pitchFamily="34" charset="0"/>
              </a:rPr>
              <a:t>Time-averaged magnitude</a:t>
            </a:r>
            <a:r>
              <a:rPr lang="en-US" sz="3200" b="1" i="0" u="none" strike="noStrike" dirty="0">
                <a:solidFill>
                  <a:srgbClr val="333333"/>
                </a:solidFill>
                <a:effectLst/>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A7883E02-90CC-5348-8EE9-EAAA044DD573}"/>
              </a:ext>
            </a:extLst>
          </p:cNvPr>
          <p:cNvPicPr>
            <a:picLocks noChangeAspect="1"/>
          </p:cNvPicPr>
          <p:nvPr/>
        </p:nvPicPr>
        <p:blipFill>
          <a:blip r:embed="rId2"/>
          <a:stretch>
            <a:fillRect/>
          </a:stretch>
        </p:blipFill>
        <p:spPr>
          <a:xfrm>
            <a:off x="1557618" y="906929"/>
            <a:ext cx="8321488" cy="5547659"/>
          </a:xfrm>
          <a:prstGeom prst="rect">
            <a:avLst/>
          </a:prstGeom>
        </p:spPr>
      </p:pic>
    </p:spTree>
    <p:extLst>
      <p:ext uri="{BB962C8B-B14F-4D97-AF65-F5344CB8AC3E}">
        <p14:creationId xmlns:p14="http://schemas.microsoft.com/office/powerpoint/2010/main" val="4169443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8B6F5C-3204-8D46-8478-98EA0B4F049F}"/>
              </a:ext>
            </a:extLst>
          </p:cNvPr>
          <p:cNvSpPr/>
          <p:nvPr/>
        </p:nvSpPr>
        <p:spPr>
          <a:xfrm>
            <a:off x="2615878" y="1234566"/>
            <a:ext cx="9765792" cy="584775"/>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New dataset: </a:t>
            </a:r>
            <a:r>
              <a:rPr lang="en-US" sz="3200" b="1" dirty="0">
                <a:solidFill>
                  <a:srgbClr val="333333"/>
                </a:solidFill>
                <a:latin typeface="Calibri" panose="020F0502020204030204" pitchFamily="34" charset="0"/>
                <a:cs typeface="Calibri" panose="020F0502020204030204" pitchFamily="34" charset="0"/>
              </a:rPr>
              <a:t>P</a:t>
            </a:r>
            <a:r>
              <a:rPr lang="en-US" sz="3200" b="1" i="0" u="none" strike="noStrike" dirty="0">
                <a:solidFill>
                  <a:srgbClr val="333333"/>
                </a:solidFill>
                <a:effectLst/>
                <a:latin typeface="Calibri" panose="020F0502020204030204" pitchFamily="34" charset="0"/>
                <a:cs typeface="Calibri" panose="020F0502020204030204" pitchFamily="34" charset="0"/>
              </a:rPr>
              <a:t>arkfield EQ (2004)</a:t>
            </a:r>
          </a:p>
        </p:txBody>
      </p:sp>
      <p:sp>
        <p:nvSpPr>
          <p:cNvPr id="5" name="Rectangle 4">
            <a:extLst>
              <a:ext uri="{FF2B5EF4-FFF2-40B4-BE49-F238E27FC236}">
                <a16:creationId xmlns:a16="http://schemas.microsoft.com/office/drawing/2014/main" id="{C9C3292F-3120-6A44-952B-A6929424362D}"/>
              </a:ext>
            </a:extLst>
          </p:cNvPr>
          <p:cNvSpPr/>
          <p:nvPr/>
        </p:nvSpPr>
        <p:spPr>
          <a:xfrm>
            <a:off x="8366327" y="1296120"/>
            <a:ext cx="1480487" cy="461665"/>
          </a:xfrm>
          <a:prstGeom prst="rect">
            <a:avLst/>
          </a:prstGeom>
        </p:spPr>
        <p:txBody>
          <a:bodyPr wrap="square">
            <a:spAutoFit/>
          </a:bodyPr>
          <a:lstStyle/>
          <a:p>
            <a:r>
              <a:rPr lang="en-US" sz="2400" b="1" i="0" u="none" strike="noStrike" dirty="0">
                <a:solidFill>
                  <a:schemeClr val="bg1">
                    <a:lumMod val="50000"/>
                  </a:schemeClr>
                </a:solidFill>
                <a:effectLst/>
                <a:latin typeface="Calibri" panose="020F0502020204030204" pitchFamily="34" charset="0"/>
                <a:cs typeface="Calibri" panose="020F0502020204030204" pitchFamily="34" charset="0"/>
              </a:rPr>
              <a:t>R</a:t>
            </a:r>
            <a:r>
              <a:rPr lang="en-US" sz="2400" b="1" i="0" u="none" strike="noStrike" baseline="30000" dirty="0">
                <a:solidFill>
                  <a:schemeClr val="bg1">
                    <a:lumMod val="50000"/>
                  </a:schemeClr>
                </a:solidFill>
                <a:effectLst/>
                <a:latin typeface="Calibri" panose="020F0502020204030204" pitchFamily="34" charset="0"/>
                <a:cs typeface="Calibri" panose="020F0502020204030204" pitchFamily="34" charset="0"/>
              </a:rPr>
              <a:t>2</a:t>
            </a:r>
            <a:r>
              <a:rPr lang="en-US" sz="2400" b="1" i="0" u="none" strike="noStrike" dirty="0">
                <a:solidFill>
                  <a:schemeClr val="bg1">
                    <a:lumMod val="50000"/>
                  </a:schemeClr>
                </a:solidFill>
                <a:effectLst/>
                <a:latin typeface="Calibri" panose="020F0502020204030204" pitchFamily="34" charset="0"/>
                <a:cs typeface="Calibri" panose="020F0502020204030204" pitchFamily="34" charset="0"/>
              </a:rPr>
              <a:t> = 0.98</a:t>
            </a:r>
          </a:p>
        </p:txBody>
      </p:sp>
      <p:pic>
        <p:nvPicPr>
          <p:cNvPr id="2" name="Picture 1">
            <a:extLst>
              <a:ext uri="{FF2B5EF4-FFF2-40B4-BE49-F238E27FC236}">
                <a16:creationId xmlns:a16="http://schemas.microsoft.com/office/drawing/2014/main" id="{2CDF3DD1-3FF0-7E4D-A52B-E67F27FB1C14}"/>
              </a:ext>
            </a:extLst>
          </p:cNvPr>
          <p:cNvPicPr>
            <a:picLocks noChangeAspect="1"/>
          </p:cNvPicPr>
          <p:nvPr/>
        </p:nvPicPr>
        <p:blipFill>
          <a:blip r:embed="rId2"/>
          <a:stretch>
            <a:fillRect/>
          </a:stretch>
        </p:blipFill>
        <p:spPr>
          <a:xfrm>
            <a:off x="83274" y="2053182"/>
            <a:ext cx="5611471" cy="4166601"/>
          </a:xfrm>
          <a:prstGeom prst="rect">
            <a:avLst/>
          </a:prstGeom>
        </p:spPr>
      </p:pic>
      <p:pic>
        <p:nvPicPr>
          <p:cNvPr id="3" name="Picture 2">
            <a:extLst>
              <a:ext uri="{FF2B5EF4-FFF2-40B4-BE49-F238E27FC236}">
                <a16:creationId xmlns:a16="http://schemas.microsoft.com/office/drawing/2014/main" id="{4CF96CDE-A27D-D54C-B288-F78959D5AF9D}"/>
              </a:ext>
            </a:extLst>
          </p:cNvPr>
          <p:cNvPicPr>
            <a:picLocks noChangeAspect="1"/>
          </p:cNvPicPr>
          <p:nvPr/>
        </p:nvPicPr>
        <p:blipFill>
          <a:blip r:embed="rId3"/>
          <a:stretch>
            <a:fillRect/>
          </a:stretch>
        </p:blipFill>
        <p:spPr>
          <a:xfrm>
            <a:off x="5521767" y="1880375"/>
            <a:ext cx="6229149" cy="4339407"/>
          </a:xfrm>
          <a:prstGeom prst="rect">
            <a:avLst/>
          </a:prstGeom>
        </p:spPr>
      </p:pic>
      <p:sp>
        <p:nvSpPr>
          <p:cNvPr id="9" name="Rectangle 8">
            <a:extLst>
              <a:ext uri="{FF2B5EF4-FFF2-40B4-BE49-F238E27FC236}">
                <a16:creationId xmlns:a16="http://schemas.microsoft.com/office/drawing/2014/main" id="{86215073-F735-564B-9B04-1946164DC184}"/>
              </a:ext>
            </a:extLst>
          </p:cNvPr>
          <p:cNvSpPr/>
          <p:nvPr/>
        </p:nvSpPr>
        <p:spPr>
          <a:xfrm>
            <a:off x="0" y="89776"/>
            <a:ext cx="9765792" cy="584775"/>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Future work</a:t>
            </a:r>
          </a:p>
        </p:txBody>
      </p:sp>
    </p:spTree>
    <p:extLst>
      <p:ext uri="{BB962C8B-B14F-4D97-AF65-F5344CB8AC3E}">
        <p14:creationId xmlns:p14="http://schemas.microsoft.com/office/powerpoint/2010/main" val="2161132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901E37-6223-794B-B7F6-53E360401FE9}"/>
              </a:ext>
            </a:extLst>
          </p:cNvPr>
          <p:cNvSpPr/>
          <p:nvPr/>
        </p:nvSpPr>
        <p:spPr>
          <a:xfrm>
            <a:off x="5575300" y="1691853"/>
            <a:ext cx="6096000" cy="923330"/>
          </a:xfrm>
          <a:prstGeom prst="rect">
            <a:avLst/>
          </a:prstGeom>
        </p:spPr>
        <p:txBody>
          <a:bodyPr>
            <a:spAutoFit/>
          </a:bodyPr>
          <a:lstStyle/>
          <a:p>
            <a:r>
              <a:rPr lang="en-US" b="0" i="0" u="none" strike="noStrike" dirty="0">
                <a:solidFill>
                  <a:srgbClr val="333333"/>
                </a:solidFill>
                <a:effectLst/>
                <a:latin typeface="Calibri" panose="020F0502020204030204" pitchFamily="34" charset="0"/>
                <a:cs typeface="Calibri" panose="020F0502020204030204" pitchFamily="34" charset="0"/>
              </a:rPr>
              <a:t>If the San Andreas Fault were to rupture end-to-end (~1400km), with ~10m of average slip, it would produce an earthquake of M 8.47.</a:t>
            </a:r>
          </a:p>
        </p:txBody>
      </p:sp>
      <p:pic>
        <p:nvPicPr>
          <p:cNvPr id="5" name="Picture 4">
            <a:extLst>
              <a:ext uri="{FF2B5EF4-FFF2-40B4-BE49-F238E27FC236}">
                <a16:creationId xmlns:a16="http://schemas.microsoft.com/office/drawing/2014/main" id="{7525206D-EA3A-D241-9033-E27AA176E245}"/>
              </a:ext>
            </a:extLst>
          </p:cNvPr>
          <p:cNvPicPr>
            <a:picLocks noChangeAspect="1"/>
          </p:cNvPicPr>
          <p:nvPr/>
        </p:nvPicPr>
        <p:blipFill>
          <a:blip r:embed="rId2"/>
          <a:stretch>
            <a:fillRect/>
          </a:stretch>
        </p:blipFill>
        <p:spPr>
          <a:xfrm>
            <a:off x="0" y="951624"/>
            <a:ext cx="5575300" cy="5816600"/>
          </a:xfrm>
          <a:prstGeom prst="rect">
            <a:avLst/>
          </a:prstGeom>
        </p:spPr>
      </p:pic>
      <p:sp>
        <p:nvSpPr>
          <p:cNvPr id="6" name="Rectangle 5">
            <a:extLst>
              <a:ext uri="{FF2B5EF4-FFF2-40B4-BE49-F238E27FC236}">
                <a16:creationId xmlns:a16="http://schemas.microsoft.com/office/drawing/2014/main" id="{393DD76C-9192-9544-A226-1486A827A424}"/>
              </a:ext>
            </a:extLst>
          </p:cNvPr>
          <p:cNvSpPr/>
          <p:nvPr/>
        </p:nvSpPr>
        <p:spPr>
          <a:xfrm>
            <a:off x="5575300" y="6488668"/>
            <a:ext cx="6096000" cy="369332"/>
          </a:xfrm>
          <a:prstGeom prst="rect">
            <a:avLst/>
          </a:prstGeom>
        </p:spPr>
        <p:txBody>
          <a:bodyPr>
            <a:spAutoFit/>
          </a:bodyPr>
          <a:lstStyle/>
          <a:p>
            <a:r>
              <a:rPr lang="en-US" b="0" i="0" u="none" strike="noStrike" dirty="0">
                <a:solidFill>
                  <a:srgbClr val="333333"/>
                </a:solidFill>
                <a:effectLst/>
                <a:latin typeface="Calibri" panose="020F0502020204030204" pitchFamily="34" charset="0"/>
                <a:cs typeface="Calibri" panose="020F0502020204030204" pitchFamily="34" charset="0"/>
              </a:rPr>
              <a:t>Image source: Montclair</a:t>
            </a:r>
          </a:p>
        </p:txBody>
      </p:sp>
      <p:sp>
        <p:nvSpPr>
          <p:cNvPr id="7" name="Rectangle 6">
            <a:extLst>
              <a:ext uri="{FF2B5EF4-FFF2-40B4-BE49-F238E27FC236}">
                <a16:creationId xmlns:a16="http://schemas.microsoft.com/office/drawing/2014/main" id="{9BA94A29-22CD-6E46-BA43-D822B98A2C79}"/>
              </a:ext>
            </a:extLst>
          </p:cNvPr>
          <p:cNvSpPr/>
          <p:nvPr/>
        </p:nvSpPr>
        <p:spPr>
          <a:xfrm>
            <a:off x="0" y="89776"/>
            <a:ext cx="6096000" cy="584775"/>
          </a:xfrm>
          <a:prstGeom prst="rect">
            <a:avLst/>
          </a:prstGeom>
        </p:spPr>
        <p:txBody>
          <a:bodyPr>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Interesting facts</a:t>
            </a:r>
          </a:p>
        </p:txBody>
      </p:sp>
    </p:spTree>
    <p:extLst>
      <p:ext uri="{BB962C8B-B14F-4D97-AF65-F5344CB8AC3E}">
        <p14:creationId xmlns:p14="http://schemas.microsoft.com/office/powerpoint/2010/main" val="3129606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24C96E-DFDF-8444-9645-4255EBFFA583}"/>
              </a:ext>
            </a:extLst>
          </p:cNvPr>
          <p:cNvSpPr/>
          <p:nvPr/>
        </p:nvSpPr>
        <p:spPr>
          <a:xfrm>
            <a:off x="0" y="89776"/>
            <a:ext cx="6096000" cy="584775"/>
          </a:xfrm>
          <a:prstGeom prst="rect">
            <a:avLst/>
          </a:prstGeom>
        </p:spPr>
        <p:txBody>
          <a:bodyPr>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Recommendation</a:t>
            </a:r>
          </a:p>
        </p:txBody>
      </p:sp>
      <p:sp>
        <p:nvSpPr>
          <p:cNvPr id="5" name="Rectangle 4">
            <a:extLst>
              <a:ext uri="{FF2B5EF4-FFF2-40B4-BE49-F238E27FC236}">
                <a16:creationId xmlns:a16="http://schemas.microsoft.com/office/drawing/2014/main" id="{08921668-9FF8-5B40-BA88-B0BFCBE12934}"/>
              </a:ext>
            </a:extLst>
          </p:cNvPr>
          <p:cNvSpPr/>
          <p:nvPr/>
        </p:nvSpPr>
        <p:spPr>
          <a:xfrm>
            <a:off x="-1" y="1297253"/>
            <a:ext cx="12013809" cy="2246769"/>
          </a:xfrm>
          <a:prstGeom prst="rect">
            <a:avLst/>
          </a:prstGeom>
        </p:spPr>
        <p:txBody>
          <a:bodyPr wrap="square">
            <a:spAutoFit/>
          </a:bodyPr>
          <a:lstStyle/>
          <a:p>
            <a:pPr marL="457200" indent="-457200">
              <a:buFont typeface="Arial" panose="020B0604020202020204" pitchFamily="34" charset="0"/>
              <a:buChar char="•"/>
            </a:pPr>
            <a:r>
              <a:rPr lang="en-US" sz="2800" b="1" i="0" u="none" strike="noStrike" dirty="0">
                <a:solidFill>
                  <a:srgbClr val="333333"/>
                </a:solidFill>
                <a:effectLst/>
                <a:latin typeface="Calibri" panose="020F0502020204030204" pitchFamily="34" charset="0"/>
                <a:cs typeface="Calibri" panose="020F0502020204030204" pitchFamily="34" charset="0"/>
              </a:rPr>
              <a:t>Apply this analysis to other earthquakes in other fault systems and see whether it generalizes.</a:t>
            </a:r>
          </a:p>
          <a:p>
            <a:pPr marL="457200" indent="-457200">
              <a:buFont typeface="Arial" panose="020B0604020202020204" pitchFamily="34" charset="0"/>
              <a:buChar char="•"/>
            </a:pPr>
            <a:endParaRPr lang="en-US" sz="2800" b="1" i="0" u="none" strike="noStrike" dirty="0">
              <a:solidFill>
                <a:srgbClr val="333333"/>
              </a:solidFill>
              <a:effectLst/>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b="1" dirty="0">
                <a:solidFill>
                  <a:srgbClr val="333333"/>
                </a:solidFill>
                <a:latin typeface="Calibri" panose="020F0502020204030204" pitchFamily="34" charset="0"/>
                <a:cs typeface="Calibri" panose="020F0502020204030204" pitchFamily="34" charset="0"/>
              </a:rPr>
              <a:t>If it generalizes, then using the wealth of data to look into deep learning techniques in detecting these times-series anomalies</a:t>
            </a:r>
            <a:endParaRPr lang="en-US" sz="2800" b="1" i="0" u="none" strike="noStrike" dirty="0">
              <a:solidFill>
                <a:srgbClr val="333333"/>
              </a:solidFill>
              <a:effectLst/>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72B34002-AAC0-B54B-9ADA-37C777C7E89D}"/>
              </a:ext>
            </a:extLst>
          </p:cNvPr>
          <p:cNvGrpSpPr/>
          <p:nvPr/>
        </p:nvGrpSpPr>
        <p:grpSpPr>
          <a:xfrm>
            <a:off x="304800" y="3722914"/>
            <a:ext cx="7263043" cy="3057134"/>
            <a:chOff x="304800" y="3722914"/>
            <a:chExt cx="7263043" cy="3057134"/>
          </a:xfrm>
        </p:grpSpPr>
        <p:pic>
          <p:nvPicPr>
            <p:cNvPr id="6" name="Picture 5">
              <a:extLst>
                <a:ext uri="{FF2B5EF4-FFF2-40B4-BE49-F238E27FC236}">
                  <a16:creationId xmlns:a16="http://schemas.microsoft.com/office/drawing/2014/main" id="{CA265083-260F-D44B-900F-26558A4616E6}"/>
                </a:ext>
              </a:extLst>
            </p:cNvPr>
            <p:cNvPicPr>
              <a:picLocks noChangeAspect="1"/>
            </p:cNvPicPr>
            <p:nvPr/>
          </p:nvPicPr>
          <p:blipFill>
            <a:blip r:embed="rId2"/>
            <a:stretch>
              <a:fillRect/>
            </a:stretch>
          </p:blipFill>
          <p:spPr>
            <a:xfrm>
              <a:off x="304800" y="3722914"/>
              <a:ext cx="4429542" cy="3045310"/>
            </a:xfrm>
            <a:prstGeom prst="rect">
              <a:avLst/>
            </a:prstGeom>
          </p:spPr>
        </p:pic>
        <p:sp>
          <p:nvSpPr>
            <p:cNvPr id="7" name="Rectangle 6">
              <a:extLst>
                <a:ext uri="{FF2B5EF4-FFF2-40B4-BE49-F238E27FC236}">
                  <a16:creationId xmlns:a16="http://schemas.microsoft.com/office/drawing/2014/main" id="{22047D4B-ABA4-D843-94D5-3BB2EF472E1E}"/>
                </a:ext>
              </a:extLst>
            </p:cNvPr>
            <p:cNvSpPr/>
            <p:nvPr/>
          </p:nvSpPr>
          <p:spPr>
            <a:xfrm>
              <a:off x="4734342" y="6410716"/>
              <a:ext cx="1863011" cy="369332"/>
            </a:xfrm>
            <a:prstGeom prst="rect">
              <a:avLst/>
            </a:prstGeom>
          </p:spPr>
          <p:txBody>
            <a:bodyPr wrap="none">
              <a:spAutoFit/>
            </a:bodyPr>
            <a:lstStyle/>
            <a:p>
              <a:r>
                <a:rPr lang="en-US" dirty="0">
                  <a:solidFill>
                    <a:srgbClr val="333333"/>
                  </a:solidFill>
                  <a:latin typeface="Exchange"/>
                </a:rPr>
                <a:t>DeRose Vineyards</a:t>
              </a:r>
              <a:endParaRPr lang="en-US" dirty="0"/>
            </a:p>
          </p:txBody>
        </p:sp>
        <p:cxnSp>
          <p:nvCxnSpPr>
            <p:cNvPr id="9" name="Straight Arrow Connector 8">
              <a:extLst>
                <a:ext uri="{FF2B5EF4-FFF2-40B4-BE49-F238E27FC236}">
                  <a16:creationId xmlns:a16="http://schemas.microsoft.com/office/drawing/2014/main" id="{8DA9D27A-12E9-4040-BDFF-73619D287012}"/>
                </a:ext>
              </a:extLst>
            </p:cNvPr>
            <p:cNvCxnSpPr/>
            <p:nvPr/>
          </p:nvCxnSpPr>
          <p:spPr>
            <a:xfrm flipV="1">
              <a:off x="2434442" y="5560747"/>
              <a:ext cx="3231405" cy="1034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DD9A470-0A99-264D-AACD-272586D4DB85}"/>
                </a:ext>
              </a:extLst>
            </p:cNvPr>
            <p:cNvSpPr/>
            <p:nvPr/>
          </p:nvSpPr>
          <p:spPr>
            <a:xfrm>
              <a:off x="5665847" y="5245569"/>
              <a:ext cx="1901996" cy="369332"/>
            </a:xfrm>
            <a:prstGeom prst="rect">
              <a:avLst/>
            </a:prstGeom>
          </p:spPr>
          <p:txBody>
            <a:bodyPr wrap="none">
              <a:spAutoFit/>
            </a:bodyPr>
            <a:lstStyle/>
            <a:p>
              <a:r>
                <a:rPr lang="en-US" dirty="0">
                  <a:solidFill>
                    <a:srgbClr val="333333"/>
                  </a:solidFill>
                  <a:latin typeface="Exchange"/>
                </a:rPr>
                <a:t>San Andreas fault!</a:t>
              </a:r>
              <a:endParaRPr lang="en-US" dirty="0"/>
            </a:p>
          </p:txBody>
        </p:sp>
      </p:grpSp>
    </p:spTree>
    <p:extLst>
      <p:ext uri="{BB962C8B-B14F-4D97-AF65-F5344CB8AC3E}">
        <p14:creationId xmlns:p14="http://schemas.microsoft.com/office/powerpoint/2010/main" val="434485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F39851-5EEE-A340-BDE9-437F8927D744}"/>
              </a:ext>
            </a:extLst>
          </p:cNvPr>
          <p:cNvSpPr/>
          <p:nvPr/>
        </p:nvSpPr>
        <p:spPr>
          <a:xfrm>
            <a:off x="3048000" y="6343558"/>
            <a:ext cx="6096000" cy="369332"/>
          </a:xfrm>
          <a:prstGeom prst="rect">
            <a:avLst/>
          </a:prstGeom>
        </p:spPr>
        <p:txBody>
          <a:bodyPr>
            <a:spAutoFit/>
          </a:bodyPr>
          <a:lstStyle/>
          <a:p>
            <a:pPr algn="ctr"/>
            <a:r>
              <a:rPr lang="en-US" b="1" dirty="0">
                <a:solidFill>
                  <a:srgbClr val="FFFFFF"/>
                </a:solidFill>
                <a:latin typeface="Calibri" panose="020F0502020204030204" pitchFamily="34" charset="0"/>
              </a:rPr>
              <a:t>Audience: Local state agency</a:t>
            </a:r>
            <a:endParaRPr lang="en-US" dirty="0">
              <a:solidFill>
                <a:srgbClr val="000000"/>
              </a:solidFill>
            </a:endParaRPr>
          </a:p>
        </p:txBody>
      </p:sp>
      <p:sp>
        <p:nvSpPr>
          <p:cNvPr id="7" name="Rectangle 6">
            <a:extLst>
              <a:ext uri="{FF2B5EF4-FFF2-40B4-BE49-F238E27FC236}">
                <a16:creationId xmlns:a16="http://schemas.microsoft.com/office/drawing/2014/main" id="{2DC649E1-8316-A441-833A-77CCB4F0A671}"/>
              </a:ext>
            </a:extLst>
          </p:cNvPr>
          <p:cNvSpPr/>
          <p:nvPr/>
        </p:nvSpPr>
        <p:spPr>
          <a:xfrm>
            <a:off x="0" y="89776"/>
            <a:ext cx="9765792" cy="584775"/>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How is our forecast ability for Natural disasters ?</a:t>
            </a:r>
          </a:p>
        </p:txBody>
      </p:sp>
      <p:pic>
        <p:nvPicPr>
          <p:cNvPr id="6" name="Picture 5">
            <a:extLst>
              <a:ext uri="{FF2B5EF4-FFF2-40B4-BE49-F238E27FC236}">
                <a16:creationId xmlns:a16="http://schemas.microsoft.com/office/drawing/2014/main" id="{201C6815-6DED-CC43-BDD4-C962BC082C99}"/>
              </a:ext>
            </a:extLst>
          </p:cNvPr>
          <p:cNvPicPr>
            <a:picLocks noChangeAspect="1"/>
          </p:cNvPicPr>
          <p:nvPr/>
        </p:nvPicPr>
        <p:blipFill>
          <a:blip r:embed="rId3"/>
          <a:stretch>
            <a:fillRect/>
          </a:stretch>
        </p:blipFill>
        <p:spPr>
          <a:xfrm>
            <a:off x="445480" y="1499615"/>
            <a:ext cx="4712640" cy="4712640"/>
          </a:xfrm>
          <a:prstGeom prst="rect">
            <a:avLst/>
          </a:prstGeom>
        </p:spPr>
      </p:pic>
      <p:sp>
        <p:nvSpPr>
          <p:cNvPr id="9" name="Rectangle 8">
            <a:extLst>
              <a:ext uri="{FF2B5EF4-FFF2-40B4-BE49-F238E27FC236}">
                <a16:creationId xmlns:a16="http://schemas.microsoft.com/office/drawing/2014/main" id="{591AD5ED-9E04-BC44-A427-760CDE775511}"/>
              </a:ext>
            </a:extLst>
          </p:cNvPr>
          <p:cNvSpPr/>
          <p:nvPr/>
        </p:nvSpPr>
        <p:spPr>
          <a:xfrm>
            <a:off x="1099461" y="969198"/>
            <a:ext cx="3404678" cy="523220"/>
          </a:xfrm>
          <a:prstGeom prst="rect">
            <a:avLst/>
          </a:prstGeom>
        </p:spPr>
        <p:txBody>
          <a:bodyPr wrap="square">
            <a:spAutoFit/>
          </a:bodyPr>
          <a:lstStyle/>
          <a:p>
            <a:pPr algn="ctr"/>
            <a:r>
              <a:rPr lang="en-US" sz="2800" b="1" i="0" u="none" strike="noStrike" dirty="0">
                <a:solidFill>
                  <a:srgbClr val="333333"/>
                </a:solidFill>
                <a:effectLst/>
                <a:latin typeface="Calibri" panose="020F0502020204030204" pitchFamily="34" charset="0"/>
                <a:cs typeface="Calibri" panose="020F0502020204030204" pitchFamily="34" charset="0"/>
              </a:rPr>
              <a:t>Hurricane Laura</a:t>
            </a:r>
          </a:p>
        </p:txBody>
      </p:sp>
      <p:sp>
        <p:nvSpPr>
          <p:cNvPr id="12" name="Rectangle 11">
            <a:extLst>
              <a:ext uri="{FF2B5EF4-FFF2-40B4-BE49-F238E27FC236}">
                <a16:creationId xmlns:a16="http://schemas.microsoft.com/office/drawing/2014/main" id="{9D1C2D66-0C9D-AE4C-8F5A-7C5F06B95C4E}"/>
              </a:ext>
            </a:extLst>
          </p:cNvPr>
          <p:cNvSpPr/>
          <p:nvPr/>
        </p:nvSpPr>
        <p:spPr>
          <a:xfrm>
            <a:off x="745423" y="6254459"/>
            <a:ext cx="4164201" cy="461665"/>
          </a:xfrm>
          <a:prstGeom prst="rect">
            <a:avLst/>
          </a:prstGeom>
        </p:spPr>
        <p:txBody>
          <a:bodyPr wrap="square">
            <a:spAutoFit/>
          </a:bodyPr>
          <a:lstStyle/>
          <a:p>
            <a:pPr algn="ctr"/>
            <a:r>
              <a:rPr lang="en-US" sz="2400" b="1" i="0" u="none" strike="noStrike" dirty="0">
                <a:solidFill>
                  <a:srgbClr val="333333"/>
                </a:solidFill>
                <a:effectLst/>
                <a:latin typeface="Calibri" panose="020F0502020204030204" pitchFamily="34" charset="0"/>
                <a:cs typeface="Calibri" panose="020F0502020204030204" pitchFamily="34" charset="0"/>
              </a:rPr>
              <a:t>Days ahead forecast!</a:t>
            </a:r>
          </a:p>
        </p:txBody>
      </p:sp>
      <p:pic>
        <p:nvPicPr>
          <p:cNvPr id="2" name="Picture 1">
            <a:extLst>
              <a:ext uri="{FF2B5EF4-FFF2-40B4-BE49-F238E27FC236}">
                <a16:creationId xmlns:a16="http://schemas.microsoft.com/office/drawing/2014/main" id="{9E67AB80-A4E8-E54A-B1E6-B449C4F251C1}"/>
              </a:ext>
            </a:extLst>
          </p:cNvPr>
          <p:cNvPicPr>
            <a:picLocks noChangeAspect="1"/>
          </p:cNvPicPr>
          <p:nvPr/>
        </p:nvPicPr>
        <p:blipFill>
          <a:blip r:embed="rId4"/>
          <a:stretch>
            <a:fillRect/>
          </a:stretch>
        </p:blipFill>
        <p:spPr>
          <a:xfrm>
            <a:off x="6096000" y="1492418"/>
            <a:ext cx="5366309" cy="4490177"/>
          </a:xfrm>
          <a:prstGeom prst="rect">
            <a:avLst/>
          </a:prstGeom>
        </p:spPr>
      </p:pic>
      <p:sp>
        <p:nvSpPr>
          <p:cNvPr id="4" name="Rectangle 3">
            <a:extLst>
              <a:ext uri="{FF2B5EF4-FFF2-40B4-BE49-F238E27FC236}">
                <a16:creationId xmlns:a16="http://schemas.microsoft.com/office/drawing/2014/main" id="{EE2A17EE-853D-A74D-AEE4-41E9C167A5EE}"/>
              </a:ext>
            </a:extLst>
          </p:cNvPr>
          <p:cNvSpPr/>
          <p:nvPr/>
        </p:nvSpPr>
        <p:spPr>
          <a:xfrm>
            <a:off x="5965081" y="4089015"/>
            <a:ext cx="5635248" cy="212666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58C877-51D9-4C4C-8982-3F6DC3B21327}"/>
              </a:ext>
            </a:extLst>
          </p:cNvPr>
          <p:cNvSpPr/>
          <p:nvPr/>
        </p:nvSpPr>
        <p:spPr>
          <a:xfrm rot="19037799">
            <a:off x="8454894" y="4166262"/>
            <a:ext cx="648520" cy="1107996"/>
          </a:xfrm>
          <a:prstGeom prst="rect">
            <a:avLst/>
          </a:prstGeom>
        </p:spPr>
        <p:txBody>
          <a:bodyPr wrap="square">
            <a:spAutoFit/>
          </a:bodyPr>
          <a:lstStyle/>
          <a:p>
            <a:pPr algn="ctr"/>
            <a:r>
              <a:rPr lang="en-US" sz="6600" b="1" i="1" u="none" strike="noStrike" dirty="0">
                <a:solidFill>
                  <a:srgbClr val="333333"/>
                </a:solidFill>
                <a:effectLst/>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851D31D8-C23C-4448-A8E9-EEFAA714A85E}"/>
              </a:ext>
            </a:extLst>
          </p:cNvPr>
          <p:cNvSpPr/>
          <p:nvPr/>
        </p:nvSpPr>
        <p:spPr>
          <a:xfrm>
            <a:off x="5832822" y="1043071"/>
            <a:ext cx="5497951" cy="523220"/>
          </a:xfrm>
          <a:prstGeom prst="rect">
            <a:avLst/>
          </a:prstGeom>
        </p:spPr>
        <p:txBody>
          <a:bodyPr wrap="square">
            <a:spAutoFit/>
          </a:bodyPr>
          <a:lstStyle/>
          <a:p>
            <a:pPr algn="ctr"/>
            <a:r>
              <a:rPr lang="en-US" sz="2800" b="1" i="0" u="none" strike="noStrike" dirty="0">
                <a:solidFill>
                  <a:srgbClr val="333333"/>
                </a:solidFill>
                <a:effectLst/>
                <a:latin typeface="Calibri" panose="020F0502020204030204" pitchFamily="34" charset="0"/>
                <a:cs typeface="Calibri" panose="020F0502020204030204" pitchFamily="34" charset="0"/>
              </a:rPr>
              <a:t>Earthquakes</a:t>
            </a:r>
          </a:p>
        </p:txBody>
      </p:sp>
      <p:sp>
        <p:nvSpPr>
          <p:cNvPr id="16" name="Rectangle 15">
            <a:extLst>
              <a:ext uri="{FF2B5EF4-FFF2-40B4-BE49-F238E27FC236}">
                <a16:creationId xmlns:a16="http://schemas.microsoft.com/office/drawing/2014/main" id="{981A86D3-605B-D444-9B37-A14C2A76329A}"/>
              </a:ext>
            </a:extLst>
          </p:cNvPr>
          <p:cNvSpPr/>
          <p:nvPr/>
        </p:nvSpPr>
        <p:spPr>
          <a:xfrm>
            <a:off x="9333761" y="2205822"/>
            <a:ext cx="1975437" cy="523220"/>
          </a:xfrm>
          <a:prstGeom prst="rect">
            <a:avLst/>
          </a:prstGeom>
          <a:solidFill>
            <a:schemeClr val="bg1"/>
          </a:solidFill>
        </p:spPr>
        <p:txBody>
          <a:bodyPr wrap="square">
            <a:spAutoFit/>
          </a:bodyPr>
          <a:lstStyle/>
          <a:p>
            <a:pPr algn="ctr"/>
            <a:r>
              <a:rPr lang="en-US" sz="2800" b="1" i="0" u="none" strike="noStrike" dirty="0">
                <a:solidFill>
                  <a:srgbClr val="333333"/>
                </a:solidFill>
                <a:effectLst/>
                <a:latin typeface="Calibri" panose="020F0502020204030204" pitchFamily="34" charset="0"/>
                <a:cs typeface="Calibri" panose="020F0502020204030204" pitchFamily="34" charset="0"/>
              </a:rPr>
              <a:t>Fault plane</a:t>
            </a:r>
          </a:p>
        </p:txBody>
      </p:sp>
      <p:sp>
        <p:nvSpPr>
          <p:cNvPr id="17" name="Rectangle 16">
            <a:extLst>
              <a:ext uri="{FF2B5EF4-FFF2-40B4-BE49-F238E27FC236}">
                <a16:creationId xmlns:a16="http://schemas.microsoft.com/office/drawing/2014/main" id="{9D5BB1F2-7F89-4A4C-85FA-BC1C394777C1}"/>
              </a:ext>
            </a:extLst>
          </p:cNvPr>
          <p:cNvSpPr/>
          <p:nvPr/>
        </p:nvSpPr>
        <p:spPr>
          <a:xfrm>
            <a:off x="9771083" y="2724224"/>
            <a:ext cx="1975437" cy="523220"/>
          </a:xfrm>
          <a:prstGeom prst="rect">
            <a:avLst/>
          </a:prstGeom>
          <a:solidFill>
            <a:schemeClr val="bg1"/>
          </a:solidFill>
        </p:spPr>
        <p:txBody>
          <a:bodyPr wrap="square">
            <a:spAutoFit/>
          </a:bodyPr>
          <a:lstStyle/>
          <a:p>
            <a:pPr algn="ctr"/>
            <a:r>
              <a:rPr lang="en-US" sz="2800" b="1" dirty="0">
                <a:solidFill>
                  <a:srgbClr val="333333"/>
                </a:solidFill>
                <a:latin typeface="Calibri" panose="020F0502020204030204" pitchFamily="34" charset="0"/>
                <a:cs typeface="Calibri" panose="020F0502020204030204" pitchFamily="34" charset="0"/>
              </a:rPr>
              <a:t>E</a:t>
            </a:r>
            <a:r>
              <a:rPr lang="en-US" sz="2800" b="1" i="0" u="none" strike="noStrike" dirty="0">
                <a:solidFill>
                  <a:srgbClr val="333333"/>
                </a:solidFill>
                <a:effectLst/>
                <a:latin typeface="Calibri" panose="020F0502020204030204" pitchFamily="34" charset="0"/>
                <a:cs typeface="Calibri" panose="020F0502020204030204" pitchFamily="34" charset="0"/>
              </a:rPr>
              <a:t>picenter</a:t>
            </a:r>
          </a:p>
        </p:txBody>
      </p:sp>
    </p:spTree>
    <p:extLst>
      <p:ext uri="{BB962C8B-B14F-4D97-AF65-F5344CB8AC3E}">
        <p14:creationId xmlns:p14="http://schemas.microsoft.com/office/powerpoint/2010/main" val="168525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4" grpId="0"/>
      <p:bldP spid="15" grpId="0"/>
      <p:bldP spid="16"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F39851-5EEE-A340-BDE9-437F8927D744}"/>
              </a:ext>
            </a:extLst>
          </p:cNvPr>
          <p:cNvSpPr/>
          <p:nvPr/>
        </p:nvSpPr>
        <p:spPr>
          <a:xfrm>
            <a:off x="3048000" y="6343558"/>
            <a:ext cx="6096000" cy="369332"/>
          </a:xfrm>
          <a:prstGeom prst="rect">
            <a:avLst/>
          </a:prstGeom>
        </p:spPr>
        <p:txBody>
          <a:bodyPr>
            <a:spAutoFit/>
          </a:bodyPr>
          <a:lstStyle/>
          <a:p>
            <a:pPr algn="ctr"/>
            <a:r>
              <a:rPr lang="en-US" b="1" dirty="0">
                <a:solidFill>
                  <a:srgbClr val="FFFFFF"/>
                </a:solidFill>
                <a:latin typeface="Calibri" panose="020F0502020204030204" pitchFamily="34" charset="0"/>
              </a:rPr>
              <a:t>Audience: Local state agency</a:t>
            </a:r>
            <a:endParaRPr lang="en-US" dirty="0">
              <a:solidFill>
                <a:srgbClr val="000000"/>
              </a:solidFill>
            </a:endParaRPr>
          </a:p>
        </p:txBody>
      </p:sp>
      <p:sp>
        <p:nvSpPr>
          <p:cNvPr id="7" name="Rectangle 6">
            <a:extLst>
              <a:ext uri="{FF2B5EF4-FFF2-40B4-BE49-F238E27FC236}">
                <a16:creationId xmlns:a16="http://schemas.microsoft.com/office/drawing/2014/main" id="{2DC649E1-8316-A441-833A-77CCB4F0A671}"/>
              </a:ext>
            </a:extLst>
          </p:cNvPr>
          <p:cNvSpPr/>
          <p:nvPr/>
        </p:nvSpPr>
        <p:spPr>
          <a:xfrm>
            <a:off x="0" y="89776"/>
            <a:ext cx="9765792" cy="584775"/>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How is our forecast ability for Natural disasters ?</a:t>
            </a:r>
          </a:p>
        </p:txBody>
      </p:sp>
      <p:pic>
        <p:nvPicPr>
          <p:cNvPr id="6" name="Picture 5">
            <a:extLst>
              <a:ext uri="{FF2B5EF4-FFF2-40B4-BE49-F238E27FC236}">
                <a16:creationId xmlns:a16="http://schemas.microsoft.com/office/drawing/2014/main" id="{201C6815-6DED-CC43-BDD4-C962BC082C99}"/>
              </a:ext>
            </a:extLst>
          </p:cNvPr>
          <p:cNvPicPr>
            <a:picLocks noChangeAspect="1"/>
          </p:cNvPicPr>
          <p:nvPr/>
        </p:nvPicPr>
        <p:blipFill>
          <a:blip r:embed="rId5"/>
          <a:stretch>
            <a:fillRect/>
          </a:stretch>
        </p:blipFill>
        <p:spPr>
          <a:xfrm>
            <a:off x="445480" y="1499615"/>
            <a:ext cx="4712640" cy="4712640"/>
          </a:xfrm>
          <a:prstGeom prst="rect">
            <a:avLst/>
          </a:prstGeom>
        </p:spPr>
      </p:pic>
      <p:sp>
        <p:nvSpPr>
          <p:cNvPr id="9" name="Rectangle 8">
            <a:extLst>
              <a:ext uri="{FF2B5EF4-FFF2-40B4-BE49-F238E27FC236}">
                <a16:creationId xmlns:a16="http://schemas.microsoft.com/office/drawing/2014/main" id="{591AD5ED-9E04-BC44-A427-760CDE775511}"/>
              </a:ext>
            </a:extLst>
          </p:cNvPr>
          <p:cNvSpPr/>
          <p:nvPr/>
        </p:nvSpPr>
        <p:spPr>
          <a:xfrm>
            <a:off x="1099461" y="969198"/>
            <a:ext cx="3404678" cy="523220"/>
          </a:xfrm>
          <a:prstGeom prst="rect">
            <a:avLst/>
          </a:prstGeom>
        </p:spPr>
        <p:txBody>
          <a:bodyPr wrap="square">
            <a:spAutoFit/>
          </a:bodyPr>
          <a:lstStyle/>
          <a:p>
            <a:pPr algn="ctr"/>
            <a:r>
              <a:rPr lang="en-US" sz="2800" b="1" i="0" u="none" strike="noStrike" dirty="0">
                <a:solidFill>
                  <a:srgbClr val="333333"/>
                </a:solidFill>
                <a:effectLst/>
                <a:latin typeface="Calibri" panose="020F0502020204030204" pitchFamily="34" charset="0"/>
                <a:cs typeface="Calibri" panose="020F0502020204030204" pitchFamily="34" charset="0"/>
              </a:rPr>
              <a:t>Hurricane Laura</a:t>
            </a:r>
          </a:p>
        </p:txBody>
      </p:sp>
      <p:sp>
        <p:nvSpPr>
          <p:cNvPr id="10" name="Rectangle 9">
            <a:extLst>
              <a:ext uri="{FF2B5EF4-FFF2-40B4-BE49-F238E27FC236}">
                <a16:creationId xmlns:a16="http://schemas.microsoft.com/office/drawing/2014/main" id="{16C3601F-A895-C644-B599-64E32F1A84A7}"/>
              </a:ext>
            </a:extLst>
          </p:cNvPr>
          <p:cNvSpPr/>
          <p:nvPr/>
        </p:nvSpPr>
        <p:spPr>
          <a:xfrm>
            <a:off x="4909624" y="1817562"/>
            <a:ext cx="7381154" cy="461665"/>
          </a:xfrm>
          <a:prstGeom prst="rect">
            <a:avLst/>
          </a:prstGeom>
        </p:spPr>
        <p:txBody>
          <a:bodyPr wrap="square">
            <a:spAutoFit/>
          </a:bodyPr>
          <a:lstStyle/>
          <a:p>
            <a:pPr algn="ctr"/>
            <a:r>
              <a:rPr lang="en-US" sz="2400" b="1" i="0" u="none" strike="noStrike" dirty="0">
                <a:solidFill>
                  <a:srgbClr val="333333"/>
                </a:solidFill>
                <a:effectLst/>
                <a:latin typeface="Calibri" panose="020F0502020204030204" pitchFamily="34" charset="0"/>
                <a:cs typeface="Calibri" panose="020F0502020204030204" pitchFamily="34" charset="0"/>
              </a:rPr>
              <a:t>&gt;217 death during 2017 Mexico City’s 7.1 EQ</a:t>
            </a:r>
          </a:p>
        </p:txBody>
      </p:sp>
      <p:sp>
        <p:nvSpPr>
          <p:cNvPr id="12" name="Rectangle 11">
            <a:extLst>
              <a:ext uri="{FF2B5EF4-FFF2-40B4-BE49-F238E27FC236}">
                <a16:creationId xmlns:a16="http://schemas.microsoft.com/office/drawing/2014/main" id="{9D1C2D66-0C9D-AE4C-8F5A-7C5F06B95C4E}"/>
              </a:ext>
            </a:extLst>
          </p:cNvPr>
          <p:cNvSpPr/>
          <p:nvPr/>
        </p:nvSpPr>
        <p:spPr>
          <a:xfrm>
            <a:off x="745423" y="6254459"/>
            <a:ext cx="4164201" cy="461665"/>
          </a:xfrm>
          <a:prstGeom prst="rect">
            <a:avLst/>
          </a:prstGeom>
        </p:spPr>
        <p:txBody>
          <a:bodyPr wrap="square">
            <a:spAutoFit/>
          </a:bodyPr>
          <a:lstStyle/>
          <a:p>
            <a:pPr algn="ctr"/>
            <a:r>
              <a:rPr lang="en-US" sz="2400" b="1" i="0" u="none" strike="noStrike" dirty="0">
                <a:solidFill>
                  <a:srgbClr val="333333"/>
                </a:solidFill>
                <a:effectLst/>
                <a:latin typeface="Calibri" panose="020F0502020204030204" pitchFamily="34" charset="0"/>
                <a:cs typeface="Calibri" panose="020F0502020204030204" pitchFamily="34" charset="0"/>
              </a:rPr>
              <a:t>Days ahead forecast!</a:t>
            </a:r>
          </a:p>
        </p:txBody>
      </p:sp>
      <p:sp>
        <p:nvSpPr>
          <p:cNvPr id="13" name="Rectangle 12">
            <a:extLst>
              <a:ext uri="{FF2B5EF4-FFF2-40B4-BE49-F238E27FC236}">
                <a16:creationId xmlns:a16="http://schemas.microsoft.com/office/drawing/2014/main" id="{62D358F1-157D-5E42-BE47-08CE7C2138E2}"/>
              </a:ext>
            </a:extLst>
          </p:cNvPr>
          <p:cNvSpPr/>
          <p:nvPr/>
        </p:nvSpPr>
        <p:spPr>
          <a:xfrm>
            <a:off x="6538968" y="6254459"/>
            <a:ext cx="4164201" cy="461665"/>
          </a:xfrm>
          <a:prstGeom prst="rect">
            <a:avLst/>
          </a:prstGeom>
        </p:spPr>
        <p:txBody>
          <a:bodyPr wrap="square">
            <a:spAutoFit/>
          </a:bodyPr>
          <a:lstStyle/>
          <a:p>
            <a:pPr algn="ctr"/>
            <a:r>
              <a:rPr lang="en-US" sz="2400" b="1" i="0" u="none" strike="noStrike" dirty="0">
                <a:solidFill>
                  <a:srgbClr val="333333"/>
                </a:solidFill>
                <a:effectLst/>
                <a:latin typeface="Calibri" panose="020F0502020204030204" pitchFamily="34" charset="0"/>
                <a:cs typeface="Calibri" panose="020F0502020204030204" pitchFamily="34" charset="0"/>
              </a:rPr>
              <a:t>Seconds ahead forecast!</a:t>
            </a:r>
          </a:p>
        </p:txBody>
      </p:sp>
      <p:pic>
        <p:nvPicPr>
          <p:cNvPr id="11" name="videoplayback.mp4" descr="videoplayback.mp4">
            <a:hlinkClick r:id="" action="ppaction://media"/>
            <a:extLst>
              <a:ext uri="{FF2B5EF4-FFF2-40B4-BE49-F238E27FC236}">
                <a16:creationId xmlns:a16="http://schemas.microsoft.com/office/drawing/2014/main" id="{A75894AC-B505-C944-B5D6-BBF2F9ED18B7}"/>
              </a:ext>
            </a:extLst>
          </p:cNvPr>
          <p:cNvPicPr>
            <a:picLocks noChangeAspect="1"/>
          </p:cNvPicPr>
          <p:nvPr>
            <a:videoFile r:link="rId1"/>
            <p:extLst>
              <p:ext uri="{DAA4B4D4-6D71-4841-9C94-3DE7FCFB9230}">
                <p14:media xmlns:p14="http://schemas.microsoft.com/office/powerpoint/2010/main" r:embed="rId2">
                  <p14:trim end="276364.7429"/>
                </p14:media>
              </p:ext>
            </p:extLst>
          </p:nvPr>
        </p:nvPicPr>
        <p:blipFill>
          <a:blip r:embed="rId6"/>
          <a:stretch>
            <a:fillRect/>
          </a:stretch>
        </p:blipFill>
        <p:spPr>
          <a:xfrm>
            <a:off x="5253753" y="2251592"/>
            <a:ext cx="6501201" cy="3656926"/>
          </a:xfrm>
          <a:prstGeom prst="rect">
            <a:avLst/>
          </a:prstGeom>
        </p:spPr>
      </p:pic>
      <p:sp>
        <p:nvSpPr>
          <p:cNvPr id="15" name="Rectangle 14">
            <a:extLst>
              <a:ext uri="{FF2B5EF4-FFF2-40B4-BE49-F238E27FC236}">
                <a16:creationId xmlns:a16="http://schemas.microsoft.com/office/drawing/2014/main" id="{3E24382A-D008-FD47-B7D4-76CA5C29F97B}"/>
              </a:ext>
            </a:extLst>
          </p:cNvPr>
          <p:cNvSpPr/>
          <p:nvPr/>
        </p:nvSpPr>
        <p:spPr>
          <a:xfrm>
            <a:off x="5832822" y="1043071"/>
            <a:ext cx="5497951" cy="523220"/>
          </a:xfrm>
          <a:prstGeom prst="rect">
            <a:avLst/>
          </a:prstGeom>
        </p:spPr>
        <p:txBody>
          <a:bodyPr wrap="square">
            <a:spAutoFit/>
          </a:bodyPr>
          <a:lstStyle/>
          <a:p>
            <a:pPr algn="ctr"/>
            <a:r>
              <a:rPr lang="en-US" sz="2800" b="1" i="0" u="none" strike="noStrike" dirty="0">
                <a:solidFill>
                  <a:srgbClr val="333333"/>
                </a:solidFill>
                <a:effectLst/>
                <a:latin typeface="Calibri" panose="020F0502020204030204" pitchFamily="34" charset="0"/>
                <a:cs typeface="Calibri" panose="020F0502020204030204" pitchFamily="34" charset="0"/>
              </a:rPr>
              <a:t>Earthquakes [Source: BBC news]</a:t>
            </a:r>
          </a:p>
        </p:txBody>
      </p:sp>
    </p:spTree>
    <p:extLst>
      <p:ext uri="{BB962C8B-B14F-4D97-AF65-F5344CB8AC3E}">
        <p14:creationId xmlns:p14="http://schemas.microsoft.com/office/powerpoint/2010/main" val="171917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9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F39851-5EEE-A340-BDE9-437F8927D744}"/>
              </a:ext>
            </a:extLst>
          </p:cNvPr>
          <p:cNvSpPr/>
          <p:nvPr/>
        </p:nvSpPr>
        <p:spPr>
          <a:xfrm>
            <a:off x="3048000" y="6343558"/>
            <a:ext cx="6096000" cy="369332"/>
          </a:xfrm>
          <a:prstGeom prst="rect">
            <a:avLst/>
          </a:prstGeom>
        </p:spPr>
        <p:txBody>
          <a:bodyPr>
            <a:spAutoFit/>
          </a:bodyPr>
          <a:lstStyle/>
          <a:p>
            <a:pPr algn="ctr"/>
            <a:r>
              <a:rPr lang="en-US" b="1" dirty="0">
                <a:solidFill>
                  <a:srgbClr val="FFFFFF"/>
                </a:solidFill>
                <a:latin typeface="Calibri" panose="020F0502020204030204" pitchFamily="34" charset="0"/>
              </a:rPr>
              <a:t>Audience: Local state agency</a:t>
            </a:r>
            <a:endParaRPr lang="en-US" dirty="0">
              <a:solidFill>
                <a:srgbClr val="000000"/>
              </a:solidFill>
            </a:endParaRPr>
          </a:p>
        </p:txBody>
      </p:sp>
      <p:sp>
        <p:nvSpPr>
          <p:cNvPr id="7" name="Rectangle 6">
            <a:extLst>
              <a:ext uri="{FF2B5EF4-FFF2-40B4-BE49-F238E27FC236}">
                <a16:creationId xmlns:a16="http://schemas.microsoft.com/office/drawing/2014/main" id="{2DC649E1-8316-A441-833A-77CCB4F0A671}"/>
              </a:ext>
            </a:extLst>
          </p:cNvPr>
          <p:cNvSpPr/>
          <p:nvPr/>
        </p:nvSpPr>
        <p:spPr>
          <a:xfrm>
            <a:off x="0" y="89776"/>
            <a:ext cx="9765792" cy="584775"/>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Global seismic network: </a:t>
            </a:r>
            <a:r>
              <a:rPr lang="en-US" sz="3200" b="1" dirty="0">
                <a:solidFill>
                  <a:srgbClr val="333333"/>
                </a:solidFill>
                <a:latin typeface="Calibri" panose="020F0502020204030204" pitchFamily="34" charset="0"/>
                <a:cs typeface="Calibri" panose="020F0502020204030204" pitchFamily="34" charset="0"/>
              </a:rPr>
              <a:t>USGS API</a:t>
            </a:r>
            <a:endParaRPr lang="en-US" sz="3200" b="1" i="0" u="none" strike="noStrike" dirty="0">
              <a:solidFill>
                <a:srgbClr val="333333"/>
              </a:solidFill>
              <a:effectLst/>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23C7031A-1714-C144-B4AA-A37C841EB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55" y="2409932"/>
            <a:ext cx="7054959" cy="43029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519439D0-D80C-0642-8E1F-241D15FAEFFD}"/>
              </a:ext>
            </a:extLst>
          </p:cNvPr>
          <p:cNvCxnSpPr/>
          <p:nvPr/>
        </p:nvCxnSpPr>
        <p:spPr>
          <a:xfrm flipV="1">
            <a:off x="6096000" y="2152357"/>
            <a:ext cx="1331742" cy="675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90E28B9-BD62-E948-B78C-742A61B78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8324" y="145110"/>
            <a:ext cx="22987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5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88AE328-7411-1443-A155-206AFBE8BE84}"/>
              </a:ext>
            </a:extLst>
          </p:cNvPr>
          <p:cNvPicPr>
            <a:picLocks noGrp="1" noChangeAspect="1"/>
          </p:cNvPicPr>
          <p:nvPr>
            <p:ph idx="1"/>
          </p:nvPr>
        </p:nvPicPr>
        <p:blipFill>
          <a:blip r:embed="rId3"/>
          <a:stretch>
            <a:fillRect/>
          </a:stretch>
        </p:blipFill>
        <p:spPr>
          <a:xfrm>
            <a:off x="5972334" y="1344961"/>
            <a:ext cx="5163984" cy="4788422"/>
          </a:xfrm>
        </p:spPr>
      </p:pic>
      <p:sp>
        <p:nvSpPr>
          <p:cNvPr id="5" name="Rectangle 4">
            <a:extLst>
              <a:ext uri="{FF2B5EF4-FFF2-40B4-BE49-F238E27FC236}">
                <a16:creationId xmlns:a16="http://schemas.microsoft.com/office/drawing/2014/main" id="{99D25F3C-F9EC-384F-8CF1-F139EB9B5C9E}"/>
              </a:ext>
            </a:extLst>
          </p:cNvPr>
          <p:cNvSpPr/>
          <p:nvPr/>
        </p:nvSpPr>
        <p:spPr>
          <a:xfrm>
            <a:off x="0" y="89776"/>
            <a:ext cx="9765792" cy="584775"/>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San Andreas fault: Where Californians are susceptible</a:t>
            </a:r>
          </a:p>
        </p:txBody>
      </p:sp>
      <p:pic>
        <p:nvPicPr>
          <p:cNvPr id="8" name="Picture 7">
            <a:extLst>
              <a:ext uri="{FF2B5EF4-FFF2-40B4-BE49-F238E27FC236}">
                <a16:creationId xmlns:a16="http://schemas.microsoft.com/office/drawing/2014/main" id="{B482FADF-ADB1-7346-AB51-0EA70037D58B}"/>
              </a:ext>
            </a:extLst>
          </p:cNvPr>
          <p:cNvPicPr>
            <a:picLocks noChangeAspect="1"/>
          </p:cNvPicPr>
          <p:nvPr/>
        </p:nvPicPr>
        <p:blipFill>
          <a:blip r:embed="rId4"/>
          <a:stretch>
            <a:fillRect/>
          </a:stretch>
        </p:blipFill>
        <p:spPr>
          <a:xfrm>
            <a:off x="1053894" y="1344961"/>
            <a:ext cx="4589776" cy="4788422"/>
          </a:xfrm>
          <a:prstGeom prst="rect">
            <a:avLst/>
          </a:prstGeom>
        </p:spPr>
      </p:pic>
      <p:sp>
        <p:nvSpPr>
          <p:cNvPr id="2" name="TextBox 1">
            <a:extLst>
              <a:ext uri="{FF2B5EF4-FFF2-40B4-BE49-F238E27FC236}">
                <a16:creationId xmlns:a16="http://schemas.microsoft.com/office/drawing/2014/main" id="{F5FFBF59-63FE-6042-A182-6197D18CC823}"/>
              </a:ext>
            </a:extLst>
          </p:cNvPr>
          <p:cNvSpPr txBox="1"/>
          <p:nvPr/>
        </p:nvSpPr>
        <p:spPr>
          <a:xfrm>
            <a:off x="1053894" y="975629"/>
            <a:ext cx="4968540" cy="369332"/>
          </a:xfrm>
          <a:prstGeom prst="rect">
            <a:avLst/>
          </a:prstGeom>
          <a:noFill/>
        </p:spPr>
        <p:txBody>
          <a:bodyPr wrap="none" rtlCol="0">
            <a:spAutoFit/>
          </a:bodyPr>
          <a:lstStyle/>
          <a:p>
            <a:r>
              <a:rPr lang="en-US" dirty="0"/>
              <a:t>Loma </a:t>
            </a:r>
            <a:r>
              <a:rPr lang="en-US" dirty="0" err="1"/>
              <a:t>Prieta</a:t>
            </a:r>
            <a:r>
              <a:rPr lang="en-US" dirty="0"/>
              <a:t> Earthquake (1989) [Source: </a:t>
            </a:r>
            <a:r>
              <a:rPr lang="en-US" dirty="0">
                <a:solidFill>
                  <a:srgbClr val="333333"/>
                </a:solidFill>
                <a:latin typeface="Calibri" panose="020F0502020204030204" pitchFamily="34" charset="0"/>
                <a:cs typeface="Calibri" panose="020F0502020204030204" pitchFamily="34" charset="0"/>
              </a:rPr>
              <a:t>Montclair</a:t>
            </a:r>
            <a:r>
              <a:rPr lang="en-US" dirty="0"/>
              <a:t>]</a:t>
            </a:r>
          </a:p>
        </p:txBody>
      </p:sp>
      <p:sp>
        <p:nvSpPr>
          <p:cNvPr id="11" name="TextBox 10">
            <a:extLst>
              <a:ext uri="{FF2B5EF4-FFF2-40B4-BE49-F238E27FC236}">
                <a16:creationId xmlns:a16="http://schemas.microsoft.com/office/drawing/2014/main" id="{7FA9AF84-09AE-1E4D-81C1-9DD4523F7FE8}"/>
              </a:ext>
            </a:extLst>
          </p:cNvPr>
          <p:cNvSpPr txBox="1"/>
          <p:nvPr/>
        </p:nvSpPr>
        <p:spPr>
          <a:xfrm>
            <a:off x="6012702" y="927741"/>
            <a:ext cx="4778039" cy="369332"/>
          </a:xfrm>
          <a:prstGeom prst="rect">
            <a:avLst/>
          </a:prstGeom>
          <a:noFill/>
        </p:spPr>
        <p:txBody>
          <a:bodyPr wrap="none" rtlCol="0">
            <a:spAutoFit/>
          </a:bodyPr>
          <a:lstStyle/>
          <a:p>
            <a:r>
              <a:rPr lang="en-US" dirty="0"/>
              <a:t>San Andreas fault aerial view [Source: Wikipedia]</a:t>
            </a:r>
          </a:p>
        </p:txBody>
      </p:sp>
      <p:cxnSp>
        <p:nvCxnSpPr>
          <p:cNvPr id="12" name="Straight Arrow Connector 11">
            <a:extLst>
              <a:ext uri="{FF2B5EF4-FFF2-40B4-BE49-F238E27FC236}">
                <a16:creationId xmlns:a16="http://schemas.microsoft.com/office/drawing/2014/main" id="{7014066B-30EA-FD4B-B8FF-FF93E7AF302D}"/>
              </a:ext>
            </a:extLst>
          </p:cNvPr>
          <p:cNvCxnSpPr/>
          <p:nvPr/>
        </p:nvCxnSpPr>
        <p:spPr>
          <a:xfrm flipH="1" flipV="1">
            <a:off x="2374900" y="3429000"/>
            <a:ext cx="647700" cy="774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8E7A99-9393-974D-A43D-3FF05804AF2C}"/>
              </a:ext>
            </a:extLst>
          </p:cNvPr>
          <p:cNvCxnSpPr>
            <a:cxnSpLocks/>
          </p:cNvCxnSpPr>
          <p:nvPr/>
        </p:nvCxnSpPr>
        <p:spPr>
          <a:xfrm rot="10800000" flipH="1" flipV="1">
            <a:off x="3177332" y="3041650"/>
            <a:ext cx="647700" cy="774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5-Point Star 14">
            <a:extLst>
              <a:ext uri="{FF2B5EF4-FFF2-40B4-BE49-F238E27FC236}">
                <a16:creationId xmlns:a16="http://schemas.microsoft.com/office/drawing/2014/main" id="{2EB4F3AA-55DE-7D41-A743-E7BCB6018243}"/>
              </a:ext>
            </a:extLst>
          </p:cNvPr>
          <p:cNvSpPr/>
          <p:nvPr/>
        </p:nvSpPr>
        <p:spPr>
          <a:xfrm>
            <a:off x="2257648" y="2724462"/>
            <a:ext cx="461274" cy="391955"/>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22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3B6D5B-EAD4-4448-9281-D7AADB87DE13}"/>
              </a:ext>
            </a:extLst>
          </p:cNvPr>
          <p:cNvSpPr/>
          <p:nvPr/>
        </p:nvSpPr>
        <p:spPr>
          <a:xfrm>
            <a:off x="0" y="89776"/>
            <a:ext cx="10691446" cy="1077218"/>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Why earthquakes are so difficult to predict? </a:t>
            </a:r>
          </a:p>
          <a:p>
            <a:r>
              <a:rPr lang="en-US" sz="3200" b="1" i="0" u="none" strike="noStrike" dirty="0">
                <a:solidFill>
                  <a:schemeClr val="bg1">
                    <a:lumMod val="50000"/>
                  </a:schemeClr>
                </a:solidFill>
                <a:effectLst/>
                <a:latin typeface="Calibri" panose="020F0502020204030204" pitchFamily="34" charset="0"/>
                <a:cs typeface="Calibri" panose="020F0502020204030204" pitchFamily="34" charset="0"/>
              </a:rPr>
              <a:t>(Loma </a:t>
            </a:r>
            <a:r>
              <a:rPr lang="en-US" sz="3200" b="1" i="0" u="none" strike="noStrike" dirty="0" err="1">
                <a:solidFill>
                  <a:schemeClr val="bg1">
                    <a:lumMod val="50000"/>
                  </a:schemeClr>
                </a:solidFill>
                <a:effectLst/>
                <a:latin typeface="Calibri" panose="020F0502020204030204" pitchFamily="34" charset="0"/>
                <a:cs typeface="Calibri" panose="020F0502020204030204" pitchFamily="34" charset="0"/>
              </a:rPr>
              <a:t>Prieta</a:t>
            </a:r>
            <a:r>
              <a:rPr lang="en-US" sz="3200" b="1" i="0" u="none" strike="noStrike" dirty="0">
                <a:solidFill>
                  <a:schemeClr val="bg1">
                    <a:lumMod val="50000"/>
                  </a:schemeClr>
                </a:solidFill>
                <a:effectLst/>
                <a:latin typeface="Calibri" panose="020F0502020204030204" pitchFamily="34" charset="0"/>
                <a:cs typeface="Calibri" panose="020F0502020204030204" pitchFamily="34" charset="0"/>
              </a:rPr>
              <a:t> EQ)</a:t>
            </a:r>
          </a:p>
        </p:txBody>
      </p:sp>
      <p:pic>
        <p:nvPicPr>
          <p:cNvPr id="2" name="Picture 1">
            <a:extLst>
              <a:ext uri="{FF2B5EF4-FFF2-40B4-BE49-F238E27FC236}">
                <a16:creationId xmlns:a16="http://schemas.microsoft.com/office/drawing/2014/main" id="{9199D96C-4FB4-C141-BDED-3ADFFB300581}"/>
              </a:ext>
            </a:extLst>
          </p:cNvPr>
          <p:cNvPicPr>
            <a:picLocks noChangeAspect="1"/>
          </p:cNvPicPr>
          <p:nvPr/>
        </p:nvPicPr>
        <p:blipFill>
          <a:blip r:embed="rId3"/>
          <a:stretch>
            <a:fillRect/>
          </a:stretch>
        </p:blipFill>
        <p:spPr>
          <a:xfrm>
            <a:off x="1536700" y="1751854"/>
            <a:ext cx="7259828" cy="5106146"/>
          </a:xfrm>
          <a:prstGeom prst="rect">
            <a:avLst/>
          </a:prstGeom>
        </p:spPr>
      </p:pic>
      <p:cxnSp>
        <p:nvCxnSpPr>
          <p:cNvPr id="7" name="Straight Arrow Connector 6">
            <a:extLst>
              <a:ext uri="{FF2B5EF4-FFF2-40B4-BE49-F238E27FC236}">
                <a16:creationId xmlns:a16="http://schemas.microsoft.com/office/drawing/2014/main" id="{982252E5-325A-2841-87CA-A8CF405500BB}"/>
              </a:ext>
            </a:extLst>
          </p:cNvPr>
          <p:cNvCxnSpPr/>
          <p:nvPr/>
        </p:nvCxnSpPr>
        <p:spPr>
          <a:xfrm flipH="1">
            <a:off x="6888949" y="1605660"/>
            <a:ext cx="585216" cy="29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F64B58-B0A7-9F40-8FF0-93906E9F6410}"/>
              </a:ext>
            </a:extLst>
          </p:cNvPr>
          <p:cNvSpPr/>
          <p:nvPr/>
        </p:nvSpPr>
        <p:spPr>
          <a:xfrm>
            <a:off x="7474165" y="1169415"/>
            <a:ext cx="9765792" cy="584775"/>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63 deaths!</a:t>
            </a:r>
          </a:p>
        </p:txBody>
      </p:sp>
      <p:cxnSp>
        <p:nvCxnSpPr>
          <p:cNvPr id="8" name="Straight Arrow Connector 7">
            <a:extLst>
              <a:ext uri="{FF2B5EF4-FFF2-40B4-BE49-F238E27FC236}">
                <a16:creationId xmlns:a16="http://schemas.microsoft.com/office/drawing/2014/main" id="{FA2968A5-8446-1047-B325-5188D7BF97D7}"/>
              </a:ext>
            </a:extLst>
          </p:cNvPr>
          <p:cNvCxnSpPr>
            <a:cxnSpLocks/>
          </p:cNvCxnSpPr>
          <p:nvPr/>
        </p:nvCxnSpPr>
        <p:spPr>
          <a:xfrm flipH="1">
            <a:off x="6105376" y="2479397"/>
            <a:ext cx="685097" cy="1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62825F7-4434-1E41-9338-F3511DBCADF6}"/>
              </a:ext>
            </a:extLst>
          </p:cNvPr>
          <p:cNvSpPr/>
          <p:nvPr/>
        </p:nvSpPr>
        <p:spPr>
          <a:xfrm>
            <a:off x="5546422" y="2100514"/>
            <a:ext cx="1356595" cy="369332"/>
          </a:xfrm>
          <a:prstGeom prst="rect">
            <a:avLst/>
          </a:prstGeom>
        </p:spPr>
        <p:txBody>
          <a:bodyPr wrap="square">
            <a:spAutoFit/>
          </a:bodyPr>
          <a:lstStyle/>
          <a:p>
            <a:r>
              <a:rPr lang="en-US" b="1" i="0" u="none" strike="noStrike" dirty="0">
                <a:solidFill>
                  <a:srgbClr val="C00000"/>
                </a:solidFill>
                <a:effectLst/>
                <a:latin typeface="Calibri" panose="020F0502020204030204" pitchFamily="34" charset="0"/>
                <a:cs typeface="Calibri" panose="020F0502020204030204" pitchFamily="34" charset="0"/>
              </a:rPr>
              <a:t>Foreshocks!</a:t>
            </a:r>
          </a:p>
        </p:txBody>
      </p:sp>
      <p:cxnSp>
        <p:nvCxnSpPr>
          <p:cNvPr id="12" name="Straight Arrow Connector 11">
            <a:extLst>
              <a:ext uri="{FF2B5EF4-FFF2-40B4-BE49-F238E27FC236}">
                <a16:creationId xmlns:a16="http://schemas.microsoft.com/office/drawing/2014/main" id="{AC1DAEF6-1F55-E948-8691-EDA51D876004}"/>
              </a:ext>
            </a:extLst>
          </p:cNvPr>
          <p:cNvCxnSpPr>
            <a:cxnSpLocks/>
          </p:cNvCxnSpPr>
          <p:nvPr/>
        </p:nvCxnSpPr>
        <p:spPr>
          <a:xfrm>
            <a:off x="6989296" y="2478307"/>
            <a:ext cx="685097" cy="1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60FBD35-DDE0-6944-8676-48066B898FC7}"/>
              </a:ext>
            </a:extLst>
          </p:cNvPr>
          <p:cNvSpPr/>
          <p:nvPr/>
        </p:nvSpPr>
        <p:spPr>
          <a:xfrm>
            <a:off x="6989296" y="2100514"/>
            <a:ext cx="1591996" cy="369332"/>
          </a:xfrm>
          <a:prstGeom prst="rect">
            <a:avLst/>
          </a:prstGeom>
        </p:spPr>
        <p:txBody>
          <a:bodyPr wrap="square">
            <a:spAutoFit/>
          </a:bodyPr>
          <a:lstStyle/>
          <a:p>
            <a:r>
              <a:rPr lang="en-US" b="1" i="0" u="none" strike="noStrike" dirty="0">
                <a:solidFill>
                  <a:srgbClr val="C00000"/>
                </a:solidFill>
                <a:effectLst/>
                <a:latin typeface="Calibri" panose="020F0502020204030204" pitchFamily="34" charset="0"/>
                <a:cs typeface="Calibri" panose="020F0502020204030204" pitchFamily="34" charset="0"/>
              </a:rPr>
              <a:t>Aftershocks!</a:t>
            </a:r>
          </a:p>
        </p:txBody>
      </p:sp>
    </p:spTree>
    <p:extLst>
      <p:ext uri="{BB962C8B-B14F-4D97-AF65-F5344CB8AC3E}">
        <p14:creationId xmlns:p14="http://schemas.microsoft.com/office/powerpoint/2010/main" val="3276913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52AC3620-7E73-C64B-873D-CF7DB932D35A}"/>
              </a:ext>
            </a:extLst>
          </p:cNvPr>
          <p:cNvPicPr>
            <a:picLocks noChangeAspect="1"/>
          </p:cNvPicPr>
          <p:nvPr/>
        </p:nvPicPr>
        <p:blipFill>
          <a:blip r:embed="rId3"/>
          <a:stretch>
            <a:fillRect/>
          </a:stretch>
        </p:blipFill>
        <p:spPr>
          <a:xfrm>
            <a:off x="1924050" y="1354078"/>
            <a:ext cx="8343900" cy="2159000"/>
          </a:xfrm>
          <a:prstGeom prst="rect">
            <a:avLst/>
          </a:prstGeom>
        </p:spPr>
      </p:pic>
      <p:sp>
        <p:nvSpPr>
          <p:cNvPr id="5" name="Rectangle 4">
            <a:extLst>
              <a:ext uri="{FF2B5EF4-FFF2-40B4-BE49-F238E27FC236}">
                <a16:creationId xmlns:a16="http://schemas.microsoft.com/office/drawing/2014/main" id="{47ABFD5B-6F26-BD4B-A353-3F0B82A15550}"/>
              </a:ext>
            </a:extLst>
          </p:cNvPr>
          <p:cNvSpPr/>
          <p:nvPr/>
        </p:nvSpPr>
        <p:spPr>
          <a:xfrm>
            <a:off x="0" y="89776"/>
            <a:ext cx="9765792" cy="584775"/>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Loma </a:t>
            </a:r>
            <a:r>
              <a:rPr lang="en-US" sz="3200" b="1" i="0" u="none" strike="noStrike" dirty="0" err="1">
                <a:solidFill>
                  <a:srgbClr val="333333"/>
                </a:solidFill>
                <a:effectLst/>
                <a:latin typeface="Calibri" panose="020F0502020204030204" pitchFamily="34" charset="0"/>
                <a:cs typeface="Calibri" panose="020F0502020204030204" pitchFamily="34" charset="0"/>
              </a:rPr>
              <a:t>Prieta</a:t>
            </a:r>
            <a:r>
              <a:rPr lang="en-US" sz="3200" b="1" i="0" u="none" strike="noStrike" dirty="0">
                <a:solidFill>
                  <a:srgbClr val="333333"/>
                </a:solidFill>
                <a:effectLst/>
                <a:latin typeface="Calibri" panose="020F0502020204030204" pitchFamily="34" charset="0"/>
                <a:cs typeface="Calibri" panose="020F0502020204030204" pitchFamily="34" charset="0"/>
              </a:rPr>
              <a:t> Earthquake</a:t>
            </a:r>
          </a:p>
        </p:txBody>
      </p:sp>
      <p:sp>
        <p:nvSpPr>
          <p:cNvPr id="6" name="Rectangle 5">
            <a:extLst>
              <a:ext uri="{FF2B5EF4-FFF2-40B4-BE49-F238E27FC236}">
                <a16:creationId xmlns:a16="http://schemas.microsoft.com/office/drawing/2014/main" id="{90F8B2BC-F064-F344-9051-801DC9661AA0}"/>
              </a:ext>
            </a:extLst>
          </p:cNvPr>
          <p:cNvSpPr/>
          <p:nvPr/>
        </p:nvSpPr>
        <p:spPr>
          <a:xfrm>
            <a:off x="0" y="4038672"/>
            <a:ext cx="9765792" cy="1384995"/>
          </a:xfrm>
          <a:prstGeom prst="rect">
            <a:avLst/>
          </a:prstGeom>
        </p:spPr>
        <p:txBody>
          <a:bodyPr wrap="square">
            <a:spAutoFit/>
          </a:bodyPr>
          <a:lstStyle/>
          <a:p>
            <a:r>
              <a:rPr lang="en-US" sz="2800" b="1" i="0" u="none" strike="noStrike" dirty="0">
                <a:solidFill>
                  <a:srgbClr val="333333"/>
                </a:solidFill>
                <a:effectLst/>
                <a:latin typeface="Calibri" panose="020F0502020204030204" pitchFamily="34" charset="0"/>
                <a:cs typeface="Calibri" panose="020F0502020204030204" pitchFamily="34" charset="0"/>
              </a:rPr>
              <a:t>Simple regression model failed badly (R</a:t>
            </a:r>
            <a:r>
              <a:rPr lang="en-US" sz="2800" b="1" i="0" u="none" strike="noStrike" baseline="30000" dirty="0">
                <a:solidFill>
                  <a:srgbClr val="333333"/>
                </a:solidFill>
                <a:effectLst/>
                <a:latin typeface="Calibri" panose="020F0502020204030204" pitchFamily="34" charset="0"/>
                <a:cs typeface="Calibri" panose="020F0502020204030204" pitchFamily="34" charset="0"/>
              </a:rPr>
              <a:t>2</a:t>
            </a:r>
            <a:r>
              <a:rPr lang="en-US" sz="2800" b="1" i="0" u="none" strike="noStrike" dirty="0">
                <a:solidFill>
                  <a:srgbClr val="333333"/>
                </a:solidFill>
                <a:effectLst/>
                <a:latin typeface="Calibri" panose="020F0502020204030204" pitchFamily="34" charset="0"/>
                <a:cs typeface="Calibri" panose="020F0502020204030204" pitchFamily="34" charset="0"/>
              </a:rPr>
              <a:t>=0.08)!</a:t>
            </a:r>
          </a:p>
          <a:p>
            <a:endParaRPr lang="en-US" sz="2800" b="1" i="0" u="none" strike="noStrike" dirty="0">
              <a:solidFill>
                <a:srgbClr val="333333"/>
              </a:solidFill>
              <a:effectLst/>
              <a:latin typeface="Calibri" panose="020F0502020204030204" pitchFamily="34" charset="0"/>
              <a:cs typeface="Calibri" panose="020F0502020204030204" pitchFamily="34" charset="0"/>
            </a:endParaRPr>
          </a:p>
          <a:p>
            <a:r>
              <a:rPr lang="en-US" sz="2800" b="1" dirty="0">
                <a:solidFill>
                  <a:srgbClr val="333333"/>
                </a:solidFill>
                <a:latin typeface="Calibri" panose="020F0502020204030204" pitchFamily="34" charset="0"/>
                <a:cs typeface="Calibri" panose="020F0502020204030204" pitchFamily="34" charset="0"/>
              </a:rPr>
              <a:t>Because, the system is highly non-linear.</a:t>
            </a:r>
            <a:endParaRPr lang="en-US" sz="2800" b="1" i="0" u="none" strike="noStrike" dirty="0">
              <a:solidFill>
                <a:srgbClr val="333333"/>
              </a:solidFill>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9404590-1E5A-1949-894A-F53ED3E6B780}"/>
              </a:ext>
            </a:extLst>
          </p:cNvPr>
          <p:cNvPicPr>
            <a:picLocks noChangeAspect="1"/>
          </p:cNvPicPr>
          <p:nvPr/>
        </p:nvPicPr>
        <p:blipFill>
          <a:blip r:embed="rId4"/>
          <a:stretch>
            <a:fillRect/>
          </a:stretch>
        </p:blipFill>
        <p:spPr>
          <a:xfrm>
            <a:off x="8048712" y="3615277"/>
            <a:ext cx="3921440" cy="2758115"/>
          </a:xfrm>
          <a:prstGeom prst="rect">
            <a:avLst/>
          </a:prstGeom>
        </p:spPr>
      </p:pic>
      <p:sp>
        <p:nvSpPr>
          <p:cNvPr id="8" name="Rectangle 7">
            <a:extLst>
              <a:ext uri="{FF2B5EF4-FFF2-40B4-BE49-F238E27FC236}">
                <a16:creationId xmlns:a16="http://schemas.microsoft.com/office/drawing/2014/main" id="{CD727588-AA7C-2C4E-A0D7-DFEA93E57768}"/>
              </a:ext>
            </a:extLst>
          </p:cNvPr>
          <p:cNvSpPr/>
          <p:nvPr/>
        </p:nvSpPr>
        <p:spPr>
          <a:xfrm>
            <a:off x="0" y="539060"/>
            <a:ext cx="6569034" cy="461665"/>
          </a:xfrm>
          <a:prstGeom prst="rect">
            <a:avLst/>
          </a:prstGeom>
        </p:spPr>
        <p:txBody>
          <a:bodyPr wrap="square">
            <a:spAutoFit/>
          </a:bodyPr>
          <a:lstStyle/>
          <a:p>
            <a:r>
              <a:rPr lang="en-US" sz="2400" b="1" i="0" u="none" strike="noStrike" dirty="0">
                <a:solidFill>
                  <a:schemeClr val="bg1">
                    <a:lumMod val="50000"/>
                  </a:schemeClr>
                </a:solidFill>
                <a:effectLst/>
                <a:latin typeface="Calibri" panose="020F0502020204030204" pitchFamily="34" charset="0"/>
                <a:cs typeface="Calibri" panose="020F0502020204030204" pitchFamily="34" charset="0"/>
              </a:rPr>
              <a:t>Target label: time to failure</a:t>
            </a:r>
          </a:p>
        </p:txBody>
      </p:sp>
    </p:spTree>
    <p:extLst>
      <p:ext uri="{BB962C8B-B14F-4D97-AF65-F5344CB8AC3E}">
        <p14:creationId xmlns:p14="http://schemas.microsoft.com/office/powerpoint/2010/main" val="163610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2ECE19-DC67-4843-BE9C-DC28CE011B57}"/>
              </a:ext>
            </a:extLst>
          </p:cNvPr>
          <p:cNvSpPr/>
          <p:nvPr/>
        </p:nvSpPr>
        <p:spPr>
          <a:xfrm>
            <a:off x="0" y="89776"/>
            <a:ext cx="9765792" cy="584775"/>
          </a:xfrm>
          <a:prstGeom prst="rect">
            <a:avLst/>
          </a:prstGeom>
        </p:spPr>
        <p:txBody>
          <a:bodyPr wrap="square">
            <a:spAutoFit/>
          </a:bodyPr>
          <a:lstStyle/>
          <a:p>
            <a:r>
              <a:rPr lang="en-US" sz="3200" b="1" i="0" u="none" strike="noStrike" dirty="0">
                <a:solidFill>
                  <a:srgbClr val="333333"/>
                </a:solidFill>
                <a:effectLst/>
                <a:latin typeface="Calibri" panose="020F0502020204030204" pitchFamily="34" charset="0"/>
                <a:cs typeface="Calibri" panose="020F0502020204030204" pitchFamily="34" charset="0"/>
              </a:rPr>
              <a:t>Loma </a:t>
            </a:r>
            <a:r>
              <a:rPr lang="en-US" sz="3200" b="1" i="0" u="none" strike="noStrike" dirty="0" err="1">
                <a:solidFill>
                  <a:srgbClr val="333333"/>
                </a:solidFill>
                <a:effectLst/>
                <a:latin typeface="Calibri" panose="020F0502020204030204" pitchFamily="34" charset="0"/>
                <a:cs typeface="Calibri" panose="020F0502020204030204" pitchFamily="34" charset="0"/>
              </a:rPr>
              <a:t>Prieta</a:t>
            </a:r>
            <a:r>
              <a:rPr lang="en-US" sz="3200" b="1" i="0" u="none" strike="noStrike" dirty="0">
                <a:solidFill>
                  <a:srgbClr val="333333"/>
                </a:solidFill>
                <a:effectLst/>
                <a:latin typeface="Calibri" panose="020F0502020204030204" pitchFamily="34" charset="0"/>
                <a:cs typeface="Calibri" panose="020F0502020204030204" pitchFamily="34" charset="0"/>
              </a:rPr>
              <a:t> EQ - 10 days</a:t>
            </a:r>
          </a:p>
        </p:txBody>
      </p:sp>
      <p:pic>
        <p:nvPicPr>
          <p:cNvPr id="6" name="Picture 5" descr="A screenshot of a cell phone&#10;&#10;Description automatically generated">
            <a:extLst>
              <a:ext uri="{FF2B5EF4-FFF2-40B4-BE49-F238E27FC236}">
                <a16:creationId xmlns:a16="http://schemas.microsoft.com/office/drawing/2014/main" id="{950D225E-6359-0E4C-B1D1-44E16DE75888}"/>
              </a:ext>
            </a:extLst>
          </p:cNvPr>
          <p:cNvPicPr>
            <a:picLocks noChangeAspect="1"/>
          </p:cNvPicPr>
          <p:nvPr/>
        </p:nvPicPr>
        <p:blipFill>
          <a:blip r:embed="rId3"/>
          <a:stretch>
            <a:fillRect/>
          </a:stretch>
        </p:blipFill>
        <p:spPr>
          <a:xfrm>
            <a:off x="106878" y="1187533"/>
            <a:ext cx="6756211" cy="4729348"/>
          </a:xfrm>
          <a:prstGeom prst="rect">
            <a:avLst/>
          </a:prstGeom>
        </p:spPr>
      </p:pic>
      <p:pic>
        <p:nvPicPr>
          <p:cNvPr id="8" name="Picture 7" descr="A picture containing screenshot&#10;&#10;Description automatically generated">
            <a:extLst>
              <a:ext uri="{FF2B5EF4-FFF2-40B4-BE49-F238E27FC236}">
                <a16:creationId xmlns:a16="http://schemas.microsoft.com/office/drawing/2014/main" id="{5FD28B75-0D9D-DF4F-B0E7-6F96A76972D5}"/>
              </a:ext>
            </a:extLst>
          </p:cNvPr>
          <p:cNvPicPr>
            <a:picLocks noChangeAspect="1"/>
          </p:cNvPicPr>
          <p:nvPr/>
        </p:nvPicPr>
        <p:blipFill rotWithShape="1">
          <a:blip r:embed="rId4"/>
          <a:srcRect l="5625"/>
          <a:stretch/>
        </p:blipFill>
        <p:spPr>
          <a:xfrm>
            <a:off x="6096000" y="1187533"/>
            <a:ext cx="6376201" cy="4729348"/>
          </a:xfrm>
          <a:prstGeom prst="rect">
            <a:avLst/>
          </a:prstGeom>
        </p:spPr>
      </p:pic>
      <p:sp>
        <p:nvSpPr>
          <p:cNvPr id="11" name="Rectangle 10">
            <a:extLst>
              <a:ext uri="{FF2B5EF4-FFF2-40B4-BE49-F238E27FC236}">
                <a16:creationId xmlns:a16="http://schemas.microsoft.com/office/drawing/2014/main" id="{778BC5B6-2E38-B04F-ACAF-EC349F99FEC8}"/>
              </a:ext>
            </a:extLst>
          </p:cNvPr>
          <p:cNvSpPr/>
          <p:nvPr/>
        </p:nvSpPr>
        <p:spPr>
          <a:xfrm>
            <a:off x="1268680" y="1073449"/>
            <a:ext cx="3481449" cy="584775"/>
          </a:xfrm>
          <a:prstGeom prst="rect">
            <a:avLst/>
          </a:prstGeom>
        </p:spPr>
        <p:txBody>
          <a:bodyPr wrap="square">
            <a:spAutoFit/>
          </a:bodyPr>
          <a:lstStyle/>
          <a:p>
            <a:pPr algn="ctr"/>
            <a:r>
              <a:rPr lang="en-US" sz="3200" b="1" i="0" u="none" strike="noStrike" dirty="0">
                <a:solidFill>
                  <a:srgbClr val="333333"/>
                </a:solidFill>
                <a:effectLst/>
                <a:latin typeface="Calibri" panose="020F0502020204030204" pitchFamily="34" charset="0"/>
                <a:cs typeface="Calibri" panose="020F0502020204030204" pitchFamily="34" charset="0"/>
              </a:rPr>
              <a:t>Longitude-latitude</a:t>
            </a:r>
          </a:p>
        </p:txBody>
      </p:sp>
      <p:sp>
        <p:nvSpPr>
          <p:cNvPr id="12" name="Rectangle 11">
            <a:extLst>
              <a:ext uri="{FF2B5EF4-FFF2-40B4-BE49-F238E27FC236}">
                <a16:creationId xmlns:a16="http://schemas.microsoft.com/office/drawing/2014/main" id="{CE132492-0F0A-1648-910D-6000C999EEED}"/>
              </a:ext>
            </a:extLst>
          </p:cNvPr>
          <p:cNvSpPr/>
          <p:nvPr/>
        </p:nvSpPr>
        <p:spPr>
          <a:xfrm>
            <a:off x="6863089" y="1073449"/>
            <a:ext cx="3481449" cy="584775"/>
          </a:xfrm>
          <a:prstGeom prst="rect">
            <a:avLst/>
          </a:prstGeom>
        </p:spPr>
        <p:txBody>
          <a:bodyPr wrap="square">
            <a:spAutoFit/>
          </a:bodyPr>
          <a:lstStyle/>
          <a:p>
            <a:pPr algn="ctr"/>
            <a:r>
              <a:rPr lang="en-US" sz="3200" b="1" i="0" u="none" strike="noStrike" dirty="0">
                <a:solidFill>
                  <a:srgbClr val="333333"/>
                </a:solidFill>
                <a:effectLst/>
                <a:latin typeface="Calibri" panose="020F0502020204030204" pitchFamily="34" charset="0"/>
                <a:cs typeface="Calibri" panose="020F0502020204030204" pitchFamily="34" charset="0"/>
              </a:rPr>
              <a:t>Latitude-depth</a:t>
            </a:r>
          </a:p>
        </p:txBody>
      </p:sp>
    </p:spTree>
    <p:extLst>
      <p:ext uri="{BB962C8B-B14F-4D97-AF65-F5344CB8AC3E}">
        <p14:creationId xmlns:p14="http://schemas.microsoft.com/office/powerpoint/2010/main" val="170644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2ECE19-DC67-4843-BE9C-DC28CE011B57}"/>
              </a:ext>
            </a:extLst>
          </p:cNvPr>
          <p:cNvSpPr/>
          <p:nvPr/>
        </p:nvSpPr>
        <p:spPr>
          <a:xfrm>
            <a:off x="0" y="89776"/>
            <a:ext cx="9765792" cy="584775"/>
          </a:xfrm>
          <a:prstGeom prst="rect">
            <a:avLst/>
          </a:prstGeom>
        </p:spPr>
        <p:txBody>
          <a:bodyPr wrap="square">
            <a:spAutoFit/>
          </a:bodyPr>
          <a:lstStyle/>
          <a:p>
            <a:r>
              <a:rPr lang="en-US" sz="3200" b="1" dirty="0">
                <a:solidFill>
                  <a:srgbClr val="333333"/>
                </a:solidFill>
                <a:latin typeface="Calibri" panose="020F0502020204030204" pitchFamily="34" charset="0"/>
                <a:cs typeface="Calibri" panose="020F0502020204030204" pitchFamily="34" charset="0"/>
              </a:rPr>
              <a:t>Hybrid model: 3D clustering (DBSCAN) + Regression</a:t>
            </a:r>
          </a:p>
        </p:txBody>
      </p:sp>
      <p:sp>
        <p:nvSpPr>
          <p:cNvPr id="11" name="Rectangle 10">
            <a:extLst>
              <a:ext uri="{FF2B5EF4-FFF2-40B4-BE49-F238E27FC236}">
                <a16:creationId xmlns:a16="http://schemas.microsoft.com/office/drawing/2014/main" id="{778BC5B6-2E38-B04F-ACAF-EC349F99FEC8}"/>
              </a:ext>
            </a:extLst>
          </p:cNvPr>
          <p:cNvSpPr/>
          <p:nvPr/>
        </p:nvSpPr>
        <p:spPr>
          <a:xfrm>
            <a:off x="0" y="539060"/>
            <a:ext cx="6569034" cy="461665"/>
          </a:xfrm>
          <a:prstGeom prst="rect">
            <a:avLst/>
          </a:prstGeom>
        </p:spPr>
        <p:txBody>
          <a:bodyPr wrap="square">
            <a:spAutoFit/>
          </a:bodyPr>
          <a:lstStyle/>
          <a:p>
            <a:r>
              <a:rPr lang="en-US" sz="2400" b="1" i="0" u="none" strike="noStrike" dirty="0">
                <a:solidFill>
                  <a:schemeClr val="bg1">
                    <a:lumMod val="50000"/>
                  </a:schemeClr>
                </a:solidFill>
                <a:effectLst/>
                <a:latin typeface="Calibri" panose="020F0502020204030204" pitchFamily="34" charset="0"/>
                <a:cs typeface="Calibri" panose="020F0502020204030204" pitchFamily="34" charset="0"/>
              </a:rPr>
              <a:t>Target label: time to failure</a:t>
            </a:r>
          </a:p>
        </p:txBody>
      </p:sp>
      <p:pic>
        <p:nvPicPr>
          <p:cNvPr id="5" name="Picture 4" descr="A screenshot of a social media post&#10;&#10;Description automatically generated">
            <a:extLst>
              <a:ext uri="{FF2B5EF4-FFF2-40B4-BE49-F238E27FC236}">
                <a16:creationId xmlns:a16="http://schemas.microsoft.com/office/drawing/2014/main" id="{CCED75F1-4819-2045-A4B3-1443262A572E}"/>
              </a:ext>
            </a:extLst>
          </p:cNvPr>
          <p:cNvPicPr>
            <a:picLocks noChangeAspect="1"/>
          </p:cNvPicPr>
          <p:nvPr/>
        </p:nvPicPr>
        <p:blipFill rotWithShape="1">
          <a:blip r:embed="rId3"/>
          <a:srcRect r="17550"/>
          <a:stretch/>
        </p:blipFill>
        <p:spPr>
          <a:xfrm>
            <a:off x="0" y="1911674"/>
            <a:ext cx="5643285" cy="4791147"/>
          </a:xfrm>
          <a:prstGeom prst="rect">
            <a:avLst/>
          </a:prstGeom>
        </p:spPr>
      </p:pic>
      <p:sp>
        <p:nvSpPr>
          <p:cNvPr id="9" name="Oval 8">
            <a:extLst>
              <a:ext uri="{FF2B5EF4-FFF2-40B4-BE49-F238E27FC236}">
                <a16:creationId xmlns:a16="http://schemas.microsoft.com/office/drawing/2014/main" id="{B87E5590-1738-7347-BB15-F7E838671B29}"/>
              </a:ext>
            </a:extLst>
          </p:cNvPr>
          <p:cNvSpPr/>
          <p:nvPr/>
        </p:nvSpPr>
        <p:spPr>
          <a:xfrm>
            <a:off x="3284517" y="3541852"/>
            <a:ext cx="416689" cy="416689"/>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5F9430-9237-AE4F-9F4E-1DF89431D736}"/>
              </a:ext>
            </a:extLst>
          </p:cNvPr>
          <p:cNvSpPr/>
          <p:nvPr/>
        </p:nvSpPr>
        <p:spPr>
          <a:xfrm>
            <a:off x="6548716" y="1957840"/>
            <a:ext cx="4933369" cy="2677656"/>
          </a:xfrm>
          <a:prstGeom prst="rect">
            <a:avLst/>
          </a:prstGeom>
        </p:spPr>
        <p:txBody>
          <a:bodyPr wrap="square">
            <a:spAutoFit/>
          </a:bodyPr>
          <a:lstStyle/>
          <a:p>
            <a:r>
              <a:rPr lang="en-US" sz="3200" b="1" dirty="0">
                <a:solidFill>
                  <a:srgbClr val="333333"/>
                </a:solidFill>
                <a:latin typeface="Calibri" panose="020F0502020204030204" pitchFamily="34" charset="0"/>
                <a:cs typeface="Calibri" panose="020F0502020204030204" pitchFamily="34" charset="0"/>
              </a:rPr>
              <a:t>Features:</a:t>
            </a:r>
          </a:p>
          <a:p>
            <a:endParaRPr lang="en-US" sz="3200" b="1" dirty="0">
              <a:solidFill>
                <a:srgbClr val="333333"/>
              </a:solidFill>
              <a:latin typeface="Calibri" panose="020F0502020204030204" pitchFamily="34" charset="0"/>
              <a:cs typeface="Calibri" panose="020F0502020204030204" pitchFamily="34" charset="0"/>
            </a:endParaRPr>
          </a:p>
          <a:p>
            <a:r>
              <a:rPr lang="en-US" sz="2400" b="1" dirty="0">
                <a:solidFill>
                  <a:srgbClr val="333333"/>
                </a:solidFill>
                <a:latin typeface="Calibri" panose="020F0502020204030204" pitchFamily="34" charset="0"/>
                <a:cs typeface="Calibri" panose="020F0502020204030204" pitchFamily="34" charset="0"/>
              </a:rPr>
              <a:t>1- event density</a:t>
            </a:r>
          </a:p>
          <a:p>
            <a:r>
              <a:rPr lang="en-US" sz="2400" b="1" dirty="0">
                <a:solidFill>
                  <a:srgbClr val="333333"/>
                </a:solidFill>
                <a:latin typeface="Calibri" panose="020F0502020204030204" pitchFamily="34" charset="0"/>
                <a:cs typeface="Calibri" panose="020F0502020204030204" pitchFamily="34" charset="0"/>
              </a:rPr>
              <a:t>2 - aspect ratio (std)</a:t>
            </a:r>
          </a:p>
          <a:p>
            <a:r>
              <a:rPr lang="en-US" sz="2400" b="1" dirty="0">
                <a:solidFill>
                  <a:srgbClr val="333333"/>
                </a:solidFill>
                <a:latin typeface="Calibri" panose="020F0502020204030204" pitchFamily="34" charset="0"/>
                <a:cs typeface="Calibri" panose="020F0502020204030204" pitchFamily="34" charset="0"/>
              </a:rPr>
              <a:t>3 – mass center transformation</a:t>
            </a:r>
          </a:p>
          <a:p>
            <a:endParaRPr lang="en-US" sz="3200" b="1" i="0" u="none" strike="noStrike" dirty="0">
              <a:solidFill>
                <a:srgbClr val="333333"/>
              </a:solidFill>
              <a:effectLst/>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64BCEF15-F372-4344-8F1E-C83DEC85D780}"/>
              </a:ext>
            </a:extLst>
          </p:cNvPr>
          <p:cNvSpPr/>
          <p:nvPr/>
        </p:nvSpPr>
        <p:spPr>
          <a:xfrm>
            <a:off x="2903517" y="3121823"/>
            <a:ext cx="1595378" cy="369332"/>
          </a:xfrm>
          <a:prstGeom prst="rect">
            <a:avLst/>
          </a:prstGeom>
        </p:spPr>
        <p:txBody>
          <a:bodyPr wrap="square">
            <a:spAutoFit/>
          </a:bodyPr>
          <a:lstStyle/>
          <a:p>
            <a:r>
              <a:rPr lang="en-US" b="1" i="0" u="none" strike="noStrike" dirty="0">
                <a:solidFill>
                  <a:schemeClr val="bg1">
                    <a:lumMod val="50000"/>
                  </a:schemeClr>
                </a:solidFill>
                <a:effectLst/>
                <a:latin typeface="Calibri" panose="020F0502020204030204" pitchFamily="34" charset="0"/>
                <a:cs typeface="Calibri" panose="020F0502020204030204" pitchFamily="34" charset="0"/>
              </a:rPr>
              <a:t>Top cluster</a:t>
            </a:r>
          </a:p>
        </p:txBody>
      </p:sp>
    </p:spTree>
    <p:extLst>
      <p:ext uri="{BB962C8B-B14F-4D97-AF65-F5344CB8AC3E}">
        <p14:creationId xmlns:p14="http://schemas.microsoft.com/office/powerpoint/2010/main" val="249262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302 -0.02014 L -0.01302 -0.02014 C -0.01589 -0.01968 -0.01875 -0.01921 -0.02162 -0.01852 C -0.02448 -0.01782 -0.02748 -0.01644 -0.03021 -0.01505 C -0.03177 -0.01227 -0.03307 -0.01042 -0.03399 -0.00671 C -0.03477 -0.00347 -0.03581 0.00347 -0.03581 0.00347 C -0.0362 0.00741 -0.03581 0.0118 -0.03685 0.01528 C -0.03789 0.01898 -0.04271 0.01574 -0.04349 0.01528 C -0.04766 0.01296 -0.04896 0.01296 -0.05195 0.00856 C -0.05274 0.00741 -0.05326 0.00625 -0.05391 0.00509 C -0.05755 -0.01412 -0.05599 -0.00139 -0.05482 -0.0338 C -0.05521 -0.03657 -0.05469 -0.04005 -0.05586 -0.04213 C -0.05664 -0.04352 -0.06354 -0.04653 -0.06537 -0.04722 C -0.07188 -0.04329 -0.06966 -0.04282 -0.07578 -0.0456 C -0.07669 -0.04607 -0.07761 -0.04676 -0.07865 -0.04722 C -0.0832 -0.05532 -0.07735 -0.04537 -0.08333 -0.05394 C -0.08399 -0.05486 -0.08464 -0.05625 -0.08529 -0.05741 C -0.08555 -0.05903 -0.08568 -0.06088 -0.0862 -0.0625 C -0.08672 -0.06412 -0.08802 -0.06736 -0.08802 -0.06736 L -0.08802 -0.06736 " pathEditMode="relative" ptsTypes="AAAAAAAAAAAAAAAAAAAA">
                                      <p:cBhvr>
                                        <p:cTn id="6" dur="2000" fill="hold"/>
                                        <p:tgtEl>
                                          <p:spTgt spid="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2878</TotalTime>
  <Words>1479</Words>
  <Application>Microsoft Macintosh PowerPoint</Application>
  <PresentationFormat>Widescreen</PresentationFormat>
  <Paragraphs>158</Paragraphs>
  <Slides>16</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Exchange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saied mighani</dc:creator>
  <cp:lastModifiedBy>saied mighani</cp:lastModifiedBy>
  <cp:revision>91</cp:revision>
  <dcterms:created xsi:type="dcterms:W3CDTF">2020-09-04T17:19:16Z</dcterms:created>
  <dcterms:modified xsi:type="dcterms:W3CDTF">2020-09-08T22:32:56Z</dcterms:modified>
</cp:coreProperties>
</file>